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66" r:id="rId8"/>
    <p:sldId id="265" r:id="rId9"/>
    <p:sldId id="267" r:id="rId10"/>
    <p:sldId id="259" r:id="rId11"/>
    <p:sldId id="260" r:id="rId12"/>
    <p:sldId id="261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127" autoAdjust="0"/>
    <p:restoredTop sz="94660"/>
  </p:normalViewPr>
  <p:slideViewPr>
    <p:cSldViewPr>
      <p:cViewPr varScale="1">
        <p:scale>
          <a:sx n="79" d="100"/>
          <a:sy n="79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Управление конфликтом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214818"/>
            <a:ext cx="4953000" cy="22860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 подготовили </a:t>
            </a:r>
            <a:r>
              <a:rPr lang="ru-RU" dirty="0" err="1" smtClean="0"/>
              <a:t>педагог-психологи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err="1" smtClean="0"/>
              <a:t>Надточей</a:t>
            </a:r>
            <a:r>
              <a:rPr lang="ru-RU" dirty="0" smtClean="0"/>
              <a:t> Н.В. (МОУ ЦДТ "Горизонт")</a:t>
            </a:r>
          </a:p>
          <a:p>
            <a:r>
              <a:rPr lang="ru-RU" dirty="0" smtClean="0"/>
              <a:t>Стерина Е.И. (МДОУ детский сад №19)</a:t>
            </a:r>
          </a:p>
          <a:p>
            <a:r>
              <a:rPr lang="ru-RU" dirty="0" err="1" smtClean="0"/>
              <a:t>Страдина</a:t>
            </a:r>
            <a:r>
              <a:rPr lang="ru-RU" dirty="0" smtClean="0"/>
              <a:t> М.В. (МОУ ДОД ЦВР "Приоритет")</a:t>
            </a:r>
          </a:p>
          <a:p>
            <a:r>
              <a:rPr lang="ru-RU" dirty="0" smtClean="0"/>
              <a:t>Фролова Э.А. (МОУ ДОД ЦВР "Приоритет")</a:t>
            </a:r>
          </a:p>
          <a:p>
            <a:r>
              <a:rPr lang="ru-RU" dirty="0" err="1" smtClean="0"/>
              <a:t>Чернышова</a:t>
            </a:r>
            <a:r>
              <a:rPr lang="ru-RU" dirty="0" smtClean="0"/>
              <a:t> Е.Ю. (МБДОУ детский сад №2 "Сказка")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Управление становится возможным при наличии некоторых необходимых условий: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объективное понимание конфликта как реальности (</a:t>
            </a:r>
            <a:r>
              <a:rPr lang="ru-RU" dirty="0" err="1" smtClean="0"/>
              <a:t>конфликтологическая</a:t>
            </a:r>
            <a:r>
              <a:rPr lang="ru-RU" dirty="0" smtClean="0"/>
              <a:t> компетентность);</a:t>
            </a:r>
          </a:p>
          <a:p>
            <a:r>
              <a:rPr lang="ru-RU" dirty="0" smtClean="0"/>
              <a:t>признание возможности активного воздействия на конфликт и превращения его в фактор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и </a:t>
            </a:r>
            <a:r>
              <a:rPr lang="ru-RU" dirty="0" err="1" smtClean="0"/>
              <a:t>самокорректировки</a:t>
            </a:r>
            <a:r>
              <a:rPr lang="ru-RU" dirty="0" smtClean="0"/>
              <a:t> системы;</a:t>
            </a:r>
          </a:p>
          <a:p>
            <a:r>
              <a:rPr lang="ru-RU" dirty="0" smtClean="0"/>
              <a:t>наличие материальных, политических и духовных ресурсов;</a:t>
            </a:r>
          </a:p>
          <a:p>
            <a:r>
              <a:rPr lang="ru-RU" dirty="0" smtClean="0"/>
              <a:t>правовой основы управления;</a:t>
            </a:r>
          </a:p>
          <a:p>
            <a:r>
              <a:rPr lang="ru-RU" dirty="0" err="1" smtClean="0"/>
              <a:t>сформированность</a:t>
            </a:r>
            <a:r>
              <a:rPr lang="ru-RU" dirty="0" smtClean="0"/>
              <a:t> навыков управления конфликтами (медиация, переговоры)</a:t>
            </a:r>
          </a:p>
          <a:p>
            <a:r>
              <a:rPr lang="ru-RU" dirty="0" smtClean="0"/>
              <a:t>способности общественных субъектов к согласованию своих позиций и интересов, взглядов и ориентаций.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Критерии разрешения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удовлетворенность сторон результатами конфликта;</a:t>
            </a:r>
          </a:p>
          <a:p>
            <a:r>
              <a:rPr lang="ru-RU" dirty="0" smtClean="0"/>
              <a:t>прекращение противодействия;</a:t>
            </a:r>
          </a:p>
          <a:p>
            <a:r>
              <a:rPr lang="ru-RU" dirty="0" smtClean="0"/>
              <a:t> устранение травмирующих факторов;</a:t>
            </a:r>
          </a:p>
          <a:p>
            <a:r>
              <a:rPr lang="ru-RU" dirty="0" smtClean="0"/>
              <a:t>достижение цели одной из конфликтующих сторон;</a:t>
            </a:r>
          </a:p>
          <a:p>
            <a:r>
              <a:rPr lang="ru-RU" dirty="0" smtClean="0"/>
              <a:t>изменение позиции индивида;</a:t>
            </a:r>
          </a:p>
          <a:p>
            <a:r>
              <a:rPr lang="ru-RU" dirty="0" smtClean="0"/>
              <a:t>формирование навыка активного поведения индивида в аналогичных ситуациях в будущем.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Критериальные показатели определения сформированности навыка управления конфликтом: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Обоснованность;</a:t>
            </a:r>
          </a:p>
          <a:p>
            <a:r>
              <a:rPr lang="ru-RU" dirty="0" smtClean="0"/>
              <a:t>Оригинальность;</a:t>
            </a:r>
          </a:p>
          <a:p>
            <a:r>
              <a:rPr lang="ru-RU" dirty="0" smtClean="0"/>
              <a:t>Реализуемость;</a:t>
            </a:r>
          </a:p>
          <a:p>
            <a:r>
              <a:rPr lang="ru-RU" dirty="0" smtClean="0"/>
              <a:t>Эффективность;</a:t>
            </a:r>
          </a:p>
          <a:p>
            <a:r>
              <a:rPr lang="ru-RU" dirty="0" smtClean="0"/>
              <a:t>Наглядность;</a:t>
            </a:r>
          </a:p>
          <a:p>
            <a:r>
              <a:rPr lang="ru-RU" dirty="0" smtClean="0"/>
              <a:t>Адекватность;</a:t>
            </a:r>
          </a:p>
          <a:p>
            <a:r>
              <a:rPr lang="ru-RU" dirty="0" smtClean="0"/>
              <a:t>Своевременность.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06984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Ознакомиться с методами управления конфликтом и разработать, на основе полученных знаний, новый метод управления конфликтом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 Изучить теоретические основы управления конфликтом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 Изучить структуру, динамику и функции управления конфликтом.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 Разобрать возможные препятствия при реализации управления конфликтом.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4. Разобрать условия успешной реализации управления конфликтом.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5. Разобрать критерии оценки овладения навыком управления конфликтом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УПРАВЛЕНИЕ КОНФЛИКТАМИ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Управление конфликтами</a:t>
            </a:r>
            <a:r>
              <a:rPr lang="ru-RU" dirty="0" smtClean="0">
                <a:solidFill>
                  <a:srgbClr val="002060"/>
                </a:solidFill>
              </a:rPr>
              <a:t> – это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целенаправленное воздействие по устранению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(минимизация) причин, породивших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конфликт, или на коррекцию поведения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участников конфликта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управления конфликтом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 прогнозирование конфликтов и оценка их функциональной направленности;</a:t>
            </a:r>
          </a:p>
          <a:p>
            <a:pPr marL="0" indent="0">
              <a:buNone/>
            </a:pPr>
            <a:r>
              <a:rPr lang="ru-RU" dirty="0" smtClean="0"/>
              <a:t>• предупреждение или стимулирование конфликта;</a:t>
            </a:r>
          </a:p>
          <a:p>
            <a:pPr marL="0" indent="0">
              <a:buNone/>
            </a:pPr>
            <a:r>
              <a:rPr lang="ru-RU" dirty="0" smtClean="0"/>
              <a:t>• регулирование конфликта;</a:t>
            </a:r>
          </a:p>
          <a:p>
            <a:pPr marL="0" indent="0">
              <a:buNone/>
            </a:pPr>
            <a:r>
              <a:rPr lang="ru-RU" dirty="0" smtClean="0"/>
              <a:t>• разрешение конфликта.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управления конфликтом и его динамика</a:t>
            </a:r>
            <a:endParaRPr lang="ru-RU" dirty="0"/>
          </a:p>
        </p:txBody>
      </p:sp>
      <p:pic>
        <p:nvPicPr>
          <p:cNvPr id="4" name="Объект 3" descr="http://fictionbook.ru/static/bookimages/00/21/35/00213519.bin.dir/h/i_056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5" y="2357430"/>
            <a:ext cx="7500990" cy="3571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Функции управления конфликтом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14554"/>
            <a:ext cx="8229600" cy="432511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928802"/>
          <a:ext cx="8001056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41"/>
                <a:gridCol w="4677697"/>
                <a:gridCol w="2667018"/>
              </a:tblGrid>
              <a:tr h="864979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Стадия конфликта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Функция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6497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Предконфликтная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Прогнозирование и предупреждение</a:t>
                      </a:r>
                      <a:endParaRPr lang="ru-RU" dirty="0"/>
                    </a:p>
                  </a:txBody>
                  <a:tcPr/>
                </a:tc>
              </a:tr>
              <a:tr h="160639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Конфликтная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управления конфликтом, его урегулирование</a:t>
                      </a:r>
                      <a:endParaRPr lang="ru-RU" dirty="0"/>
                    </a:p>
                  </a:txBody>
                  <a:tcPr/>
                </a:tc>
              </a:tr>
              <a:tr h="123568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Постконфликтная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последствия конфликта и подведение итогов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a typeface="Times New Roman" pitchFamily="18" charset="0"/>
                <a:cs typeface="Arial" pitchFamily="34" charset="0"/>
              </a:rPr>
              <a:t>Приёмы управления конфликтами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929222"/>
          </a:xfrm>
        </p:spPr>
        <p:txBody>
          <a:bodyPr>
            <a:normAutofit fontScale="775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Стремление установить и поддерживать контакт, получение обратной связи.</a:t>
            </a:r>
            <a:endParaRPr lang="ru-RU" sz="1200" dirty="0" smtClean="0"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Уважительное отношение, доброжелательность, терпимость.</a:t>
            </a:r>
            <a:endParaRPr lang="ru-RU" sz="1200" dirty="0" smtClean="0"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Уменьшение социальной дистанции за счет реализации личностной формы взаимодействия, опирающееся на конкретизацию и прояснение ситуации, на просьбу, понимание, содержательное оценивание, ценностную открытость и предоставление альтернатив.</a:t>
            </a:r>
            <a:endParaRPr lang="ru-RU" sz="1200" dirty="0" smtClean="0"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Информирование о своих эмоциях – непосредственной реакции, чувствах – о стойких переживаниях, настроении – длительном эмоциональном переживании.</a:t>
            </a:r>
            <a:endParaRPr lang="ru-RU" sz="1200" dirty="0" smtClean="0"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Обращение к фактам, проверка реальности.</a:t>
            </a:r>
            <a:endParaRPr lang="ru-RU" sz="1200" dirty="0" smtClean="0"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Обращение за советом, обещание помощи.</a:t>
            </a:r>
            <a:endParaRPr lang="ru-RU" sz="1200" dirty="0" smtClean="0"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  <a:tabLst>
                <a:tab pos="630238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 Смена модальности «долженствование» - на «возможного», то есть мы предъявляем не требование, а говорим о возможности, например, «ты должен решить эту задачу» - «ты можешь решить эту задачу».</a:t>
            </a:r>
            <a:endParaRPr lang="ru-RU" sz="3600" dirty="0" smtClean="0"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Препятствия успешной реализации управления конфликтом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Неконтролируемые эмоции;</a:t>
            </a:r>
          </a:p>
          <a:p>
            <a:r>
              <a:rPr lang="ru-RU" dirty="0" smtClean="0"/>
              <a:t>Сложности в коммуникации;</a:t>
            </a:r>
          </a:p>
          <a:p>
            <a:r>
              <a:rPr lang="ru-RU" dirty="0" err="1" smtClean="0"/>
              <a:t>Конфликтологическая</a:t>
            </a:r>
            <a:r>
              <a:rPr lang="ru-RU" dirty="0" smtClean="0"/>
              <a:t> некомпетентность;</a:t>
            </a:r>
          </a:p>
          <a:p>
            <a:r>
              <a:rPr lang="ru-RU" dirty="0" smtClean="0"/>
              <a:t>Повышенная агрессивность;</a:t>
            </a:r>
          </a:p>
          <a:p>
            <a:r>
              <a:rPr lang="ru-RU" dirty="0" smtClean="0"/>
              <a:t>Ригидность (негибкость мышления).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1344</TotalTime>
  <Words>440</Words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Управление конфликтом</vt:lpstr>
      <vt:lpstr>Цель проекта</vt:lpstr>
      <vt:lpstr>Задачи проекта:</vt:lpstr>
      <vt:lpstr>УПРАВЛЕНИЕ КОНФЛИКТАМИ</vt:lpstr>
      <vt:lpstr>Структура управления конфликтом</vt:lpstr>
      <vt:lpstr>Содержание управления конфликтом и его динамика</vt:lpstr>
      <vt:lpstr>Функции управления конфликтом </vt:lpstr>
      <vt:lpstr>Приёмы управления конфликтами</vt:lpstr>
      <vt:lpstr>Препятствия успешной реализации управления конфликтом</vt:lpstr>
      <vt:lpstr>Управление становится возможным при наличии некоторых необходимых условий:</vt:lpstr>
      <vt:lpstr>Критерии разрешения конфликтов</vt:lpstr>
      <vt:lpstr>Критериальные показатели определения сформированности навыка управления конфликтом: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конфликтом</dc:title>
  <dc:creator>Элина Фролова</dc:creator>
  <cp:lastModifiedBy>Элина Фролова</cp:lastModifiedBy>
  <cp:revision>6</cp:revision>
  <dcterms:created xsi:type="dcterms:W3CDTF">2015-11-17T16:42:14Z</dcterms:created>
  <dcterms:modified xsi:type="dcterms:W3CDTF">2015-11-18T16:51:09Z</dcterms:modified>
</cp:coreProperties>
</file>