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5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222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224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226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227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228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229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229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229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229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229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9396FD-0278-44F7-8E7A-BD980A34F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8C3482-B0F7-4E6B-B927-7B802DF02F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71E14-0201-4407-99F8-09B588B500A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69979-E3F2-44E7-A8D4-5A9D11BD69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F59FDF-5544-4C63-A746-BE730EA106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04A2E3-AC12-47A1-88D8-147D422F64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5749B-FE11-43E9-82C6-C3114097B4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7329A-5F68-426A-B15D-C1FB592072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152E9C-521D-446F-A3CA-267FB7E664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C5EE-24DE-4B68-8B20-0B8FE33D60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62DBC8-C070-41BF-928C-4283AA0A3D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272F95-C5BC-41B0-BD63-6210A28FC9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976880-CF37-4EE0-9E6F-6ABCB1B663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0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21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23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25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6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26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6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6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26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2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127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7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3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E5D2FD5-CFBE-4CFC-8B21-0036C3F1E8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53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643073"/>
          </a:xfrm>
        </p:spPr>
        <p:txBody>
          <a:bodyPr/>
          <a:lstStyle/>
          <a:p>
            <a:r>
              <a:rPr lang="ru-RU" b="1" dirty="0" smtClean="0"/>
              <a:t>Терроризм: </a:t>
            </a:r>
            <a:r>
              <a:rPr lang="ru-RU" b="1" dirty="0" smtClean="0">
                <a:solidFill>
                  <a:srgbClr val="FF0000"/>
                </a:solidFill>
              </a:rPr>
              <a:t>спасение во внимании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6143644"/>
            <a:ext cx="4829164" cy="471494"/>
          </a:xfrm>
        </p:spPr>
        <p:txBody>
          <a:bodyPr>
            <a:normAutofit fontScale="92500" lnSpcReduction="20000"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ИнфоСтанция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«Багаж»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3-2-696x6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928934"/>
            <a:ext cx="2121408" cy="2130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1927987" y="-570719"/>
            <a:ext cx="5357850" cy="8356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Приводом детонатора взрывного устройства может служить шнур или провод, зажатый в руке или виднеющийся из-под складок одежды (рукава). Взрыватели монтируются на груди или находятся в рукавах смертников. Иногда устройство к месту совершения теракта доставляют сообщники за несколько минут до совершения теракта. У террористов-смертников из числа иностранцев часто имеется татуировка на арабском языке «Смерть за веру».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Обезвредить террориста-смертника чрезвычайно сложно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Проверка информации, выявление террориста-смертника на ранней стадии его действий.</a:t>
            </a:r>
          </a:p>
          <a:p>
            <a:r>
              <a:rPr lang="ru-RU" dirty="0" smtClean="0"/>
              <a:t>Максимально полное описание (фотография, </a:t>
            </a:r>
            <a:r>
              <a:rPr lang="ru-RU" dirty="0" err="1" smtClean="0"/>
              <a:t>фотокомпозиционный</a:t>
            </a:r>
            <a:r>
              <a:rPr lang="ru-RU" dirty="0" smtClean="0"/>
              <a:t> портрет), местонахождение, ожидаемые действия.</a:t>
            </a:r>
          </a:p>
          <a:p>
            <a:r>
              <a:rPr lang="ru-RU" dirty="0" smtClean="0"/>
              <a:t>Террористы-смертники не способны к восприятию рациональных доводов, и при возникновении контакта с представителями спецслужб, как правило, приводят в действие взрывные устройства.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3571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 посещаем подозрительные сайты!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1"/>
            <a:ext cx="8715436" cy="307183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Есть сайты, которые призывают к совершению терактов, пропагандируют религиозную нетерпимость и межнациональную рознь. Интернет-ресурсы справочного характера, напрямую не призывающие к противоправной деятельности, ведущие скрытую работу.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Будьте внимательны, не давайте им шанс!</a:t>
            </a:r>
          </a:p>
          <a:p>
            <a:endParaRPr lang="ru-RU" dirty="0"/>
          </a:p>
        </p:txBody>
      </p:sp>
      <p:pic>
        <p:nvPicPr>
          <p:cNvPr id="4" name="Рисунок 3" descr="zhiharev-skazhi-net.jpg"/>
          <p:cNvPicPr>
            <a:picLocks noChangeAspect="1"/>
          </p:cNvPicPr>
          <p:nvPr/>
        </p:nvPicPr>
        <p:blipFill>
          <a:blip r:embed="rId2"/>
          <a:srcRect l="2381" t="815" r="9524" b="4892"/>
          <a:stretch>
            <a:fillRect/>
          </a:stretch>
        </p:blipFill>
        <p:spPr>
          <a:xfrm>
            <a:off x="3286116" y="4500570"/>
            <a:ext cx="2643206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Паника</a:t>
            </a:r>
            <a:r>
              <a:rPr lang="ru-RU" dirty="0" smtClean="0"/>
              <a:t> – угроза изнутри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5000659"/>
          </a:xfrm>
        </p:spPr>
        <p:txBody>
          <a:bodyPr>
            <a:normAutofit/>
          </a:bodyPr>
          <a:lstStyle/>
          <a:p>
            <a:r>
              <a:rPr lang="ru-RU" dirty="0" smtClean="0"/>
              <a:t>В основе паники лежит страх, переживание беспомощности перед реальной или воображаемой опасностью, стремление любым путем уйти от неё, </a:t>
            </a:r>
            <a:r>
              <a:rPr lang="ru-RU" dirty="0" smtClean="0">
                <a:solidFill>
                  <a:srgbClr val="FF0000"/>
                </a:solidFill>
              </a:rPr>
              <a:t>вместо того, чтобы бороться </a:t>
            </a:r>
            <a:r>
              <a:rPr lang="ru-RU" dirty="0" smtClean="0"/>
              <a:t>с ней. </a:t>
            </a:r>
          </a:p>
          <a:p>
            <a:r>
              <a:rPr lang="ru-RU" dirty="0" smtClean="0"/>
              <a:t>Человек боится, что не сможет</a:t>
            </a:r>
          </a:p>
          <a:p>
            <a:pPr>
              <a:buNone/>
            </a:pPr>
            <a:r>
              <a:rPr lang="ru-RU" dirty="0" smtClean="0"/>
              <a:t> правильно оценить угрозу и </a:t>
            </a:r>
          </a:p>
          <a:p>
            <a:pPr>
              <a:buNone/>
            </a:pPr>
            <a:r>
              <a:rPr lang="ru-RU" dirty="0" smtClean="0"/>
              <a:t>принять сознательное решение</a:t>
            </a:r>
          </a:p>
          <a:p>
            <a:pPr>
              <a:buNone/>
            </a:pPr>
            <a:r>
              <a:rPr lang="ru-RU" dirty="0" smtClean="0"/>
              <a:t> о плане действий.</a:t>
            </a:r>
            <a:endParaRPr lang="ru-RU" dirty="0"/>
          </a:p>
        </p:txBody>
      </p:sp>
      <p:pic>
        <p:nvPicPr>
          <p:cNvPr id="4" name="Рисунок 3" descr="d6307723ef994ef896c16b6a75a2f7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4000504"/>
            <a:ext cx="209550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захвата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r>
              <a:rPr lang="ru-RU" dirty="0" smtClean="0"/>
              <a:t>Безадресный- спонтанный захват случайных лиц или террорист не знает своих жертв. Заложников много, место – небольшое по объему пространство. </a:t>
            </a:r>
            <a:r>
              <a:rPr lang="ru-RU" dirty="0"/>
              <a:t>С</a:t>
            </a:r>
            <a:r>
              <a:rPr lang="ru-RU" dirty="0" smtClean="0"/>
              <a:t>алон транспортного средства, вагон, самолет.</a:t>
            </a:r>
          </a:p>
          <a:p>
            <a:endParaRPr lang="ru-RU" dirty="0"/>
          </a:p>
          <a:p>
            <a:r>
              <a:rPr lang="ru-RU" dirty="0" smtClean="0"/>
              <a:t>Адресный – преступник заранее знает, кого будет захватывать и какие требования выдвигать.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571480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действует преступник при адресном захвате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Формирует преступную группу, распределяет роли, приобретает оружие и все необходимое, </a:t>
            </a:r>
            <a:r>
              <a:rPr lang="ru-RU" dirty="0" smtClean="0">
                <a:solidFill>
                  <a:srgbClr val="FF0000"/>
                </a:solidFill>
              </a:rPr>
              <a:t>изучает образ жизни будущего заложника</a:t>
            </a:r>
            <a:r>
              <a:rPr lang="ru-RU" dirty="0" smtClean="0"/>
              <a:t>, планирует свою линию поведения с ним, с его представителями и сотрудниками правоохранительных органов, длительно выдерживают её во время переговоров, предусматривают разные варианты развития событий и ухода от ответственности.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Стокгольмский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Это ситуация, когда человек, подвергающийся какой-либо агрессии, проявляет симпатию и сострадание к террористу. Начинает чувствовать психологическую связь с агрессором, пытается оправдать его действия, а в некоторых случаях даже перенимает его идеи и приносит себя в «жертву» добровольно.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планирования теракта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Неоднократное появление </a:t>
            </a:r>
            <a:r>
              <a:rPr lang="ru-RU" dirty="0" smtClean="0"/>
              <a:t>подозрительных лиц, проведение ими фото и видеосъемки.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Попытки выяснить </a:t>
            </a:r>
            <a:r>
              <a:rPr lang="ru-RU" dirty="0" smtClean="0"/>
              <a:t>режим работы объекта или человека, режим безопасности.</a:t>
            </a:r>
          </a:p>
          <a:p>
            <a:r>
              <a:rPr lang="ru-RU" dirty="0" smtClean="0"/>
              <a:t>Проникновение на </a:t>
            </a:r>
            <a:r>
              <a:rPr lang="ru-RU" dirty="0" smtClean="0">
                <a:solidFill>
                  <a:srgbClr val="FF0000"/>
                </a:solidFill>
              </a:rPr>
              <a:t>чердаки и в подвалы </a:t>
            </a:r>
            <a:r>
              <a:rPr lang="ru-RU" dirty="0" smtClean="0"/>
              <a:t>зданий посторонних, не связанных с их техническим обслуживанием.</a:t>
            </a:r>
          </a:p>
          <a:p>
            <a:r>
              <a:rPr lang="ru-RU" dirty="0" smtClean="0"/>
              <a:t>Приобретение грима, предметов для </a:t>
            </a:r>
            <a:r>
              <a:rPr lang="ru-RU" dirty="0" smtClean="0">
                <a:solidFill>
                  <a:srgbClr val="FF0000"/>
                </a:solidFill>
              </a:rPr>
              <a:t>изменения внешности</a:t>
            </a:r>
            <a:r>
              <a:rPr lang="ru-RU" dirty="0" smtClean="0"/>
              <a:t>, частая смена верхней одежды.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типы террористов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1785111" y="-427843"/>
            <a:ext cx="5643602" cy="8356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– отличаются высоким интеллектом, уверенностью в себе, высокой самооценкой, стремлением к </a:t>
            </a:r>
            <a:r>
              <a:rPr lang="ru-RU" dirty="0" err="1" smtClean="0"/>
              <a:t>самоутвержденияю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– Не уверенные в себе неудачники со слабым «Я» и низкой самооценкой. </a:t>
            </a:r>
          </a:p>
          <a:p>
            <a:r>
              <a:rPr lang="ru-RU" dirty="0" smtClean="0"/>
              <a:t>Большинство террористов ищет решение своих личных проблем вовне. Хочет укрепить свой авторитет, принадлежать к «особенной» группе. </a:t>
            </a:r>
            <a:r>
              <a:rPr lang="ru-RU" dirty="0" smtClean="0">
                <a:solidFill>
                  <a:srgbClr val="FF0000"/>
                </a:solidFill>
              </a:rPr>
              <a:t>Они видят мир так: </a:t>
            </a:r>
          </a:p>
          <a:p>
            <a:pPr algn="ctr">
              <a:buNone/>
            </a:pPr>
            <a:r>
              <a:rPr lang="ru-RU" dirty="0" smtClean="0"/>
              <a:t>   «Мы против них, потому, что они причина наших проблем».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терроризма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1927987" y="-570719"/>
            <a:ext cx="5357850" cy="8356628"/>
          </a:xfrm>
        </p:spPr>
        <p:txBody>
          <a:bodyPr/>
          <a:lstStyle/>
          <a:p>
            <a:r>
              <a:rPr lang="ru-RU" dirty="0" smtClean="0"/>
              <a:t>Против правительства страны</a:t>
            </a:r>
          </a:p>
          <a:p>
            <a:r>
              <a:rPr lang="ru-RU" dirty="0" smtClean="0"/>
              <a:t>Борьба за национальное самоутверждение</a:t>
            </a:r>
          </a:p>
          <a:p>
            <a:r>
              <a:rPr lang="ru-RU" dirty="0" smtClean="0"/>
              <a:t>Религиозный терроризм</a:t>
            </a:r>
          </a:p>
          <a:p>
            <a:pPr algn="ctr">
              <a:buNone/>
            </a:pPr>
            <a:r>
              <a:rPr lang="ru-RU" dirty="0" smtClean="0"/>
              <a:t> Их девиз : мы самые-самые и делаем то, что никто не посмеет.</a:t>
            </a:r>
            <a:endParaRPr lang="ru-RU" dirty="0"/>
          </a:p>
        </p:txBody>
      </p:sp>
      <p:pic>
        <p:nvPicPr>
          <p:cNvPr id="4" name="Рисунок 3" descr="842432924-612x612.jpg"/>
          <p:cNvPicPr>
            <a:picLocks noChangeAspect="1"/>
          </p:cNvPicPr>
          <p:nvPr/>
        </p:nvPicPr>
        <p:blipFill>
          <a:blip r:embed="rId2"/>
          <a:srcRect l="16667" t="16666" r="14814" b="14815"/>
          <a:stretch>
            <a:fillRect/>
          </a:stretch>
        </p:blipFill>
        <p:spPr>
          <a:xfrm>
            <a:off x="3214678" y="3857628"/>
            <a:ext cx="264320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15328" cy="357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поведения подрывников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1963706" y="-249248"/>
            <a:ext cx="5286412" cy="83566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Повышенное внимание к окружающей обстановке и людям. Потеют, некоторые из них произносят молитвы с переходом на шепот. Может быть и несоответствие погоде верхней одежды, покрой которой позволяет скрыть на теле взрывное устройство. У женщин, обычно длинное платье или юбка (возможно, черная), косынка на голове с узлом на затылочной части головы. Мужчины чисто выбриты (подготовка к обряду погребения), в безукоризненно чистой обуви. Если же взрывное устройство находится в пакете (сумке, рюкзаке и т.д.), то подрывник осторожно относится к переносимым вещам, обычно прижимает их к себе и периодически непроизвольно ощупывает.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186</TotalTime>
  <Words>638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Занавес</vt:lpstr>
      <vt:lpstr>Тема Office</vt:lpstr>
      <vt:lpstr>Терроризм: спасение во внимании</vt:lpstr>
      <vt:lpstr>Паника – угроза изнутри</vt:lpstr>
      <vt:lpstr>Типы захвата</vt:lpstr>
      <vt:lpstr>Как действует преступник при адресном захвате</vt:lpstr>
      <vt:lpstr>Стокгольмский синдром</vt:lpstr>
      <vt:lpstr>Признаки планирования теракта</vt:lpstr>
      <vt:lpstr>Психологические типы террористов</vt:lpstr>
      <vt:lpstr>Направления терроризма</vt:lpstr>
      <vt:lpstr>Особенности поведения подрывников</vt:lpstr>
      <vt:lpstr>Слайд 10</vt:lpstr>
      <vt:lpstr>Обезвредить террориста-смертника чрезвычайно сложно</vt:lpstr>
      <vt:lpstr>Не посещаем подозрительные сайты!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</dc:title>
  <cp:lastModifiedBy>Admin</cp:lastModifiedBy>
  <cp:revision>22</cp:revision>
  <dcterms:modified xsi:type="dcterms:W3CDTF">2018-10-01T08:58:59Z</dcterms:modified>
</cp:coreProperties>
</file>