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97" r:id="rId3"/>
    <p:sldId id="328" r:id="rId4"/>
    <p:sldId id="326" r:id="rId5"/>
    <p:sldId id="334" r:id="rId6"/>
    <p:sldId id="335" r:id="rId7"/>
    <p:sldId id="336" r:id="rId8"/>
    <p:sldId id="337" r:id="rId9"/>
    <p:sldId id="333" r:id="rId10"/>
    <p:sldId id="323" r:id="rId11"/>
    <p:sldId id="324" r:id="rId12"/>
    <p:sldId id="338" r:id="rId13"/>
    <p:sldId id="339" r:id="rId14"/>
    <p:sldId id="340" r:id="rId15"/>
    <p:sldId id="274" r:id="rId16"/>
  </p:sldIdLst>
  <p:sldSz cx="12192000" cy="6858000"/>
  <p:notesSz cx="9928225" cy="67976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66FF66"/>
    <a:srgbClr val="1C75BC"/>
    <a:srgbClr val="4F81BD"/>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37" autoAdjust="0"/>
  </p:normalViewPr>
  <p:slideViewPr>
    <p:cSldViewPr>
      <p:cViewPr varScale="1">
        <p:scale>
          <a:sx n="93" d="100"/>
          <a:sy n="93" d="100"/>
        </p:scale>
        <p:origin x="1236" y="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1113DF-BCE7-4F7B-AE9D-FCADF4B1B7B6}" type="doc">
      <dgm:prSet loTypeId="urn:microsoft.com/office/officeart/2005/8/layout/hierarchy1" loCatId="hierarchy" qsTypeId="urn:microsoft.com/office/officeart/2005/8/quickstyle/simple1" qsCatId="simple" csTypeId="urn:microsoft.com/office/officeart/2005/8/colors/accent1_1" csCatId="accent1" phldr="1"/>
      <dgm:spPr/>
      <dgm:t>
        <a:bodyPr/>
        <a:lstStyle/>
        <a:p>
          <a:endParaRPr lang="ru-RU"/>
        </a:p>
      </dgm:t>
    </dgm:pt>
    <dgm:pt modelId="{FFBE32EA-BA9B-46F9-AF9C-C6F0FADD9B59}">
      <dgm:prSet phldrT="[Текст]" custT="1"/>
      <dgm:spPr/>
      <dgm:t>
        <a:bodyPr/>
        <a:lstStyle/>
        <a:p>
          <a:r>
            <a:rPr lang="ru-RU" sz="1400" b="1" dirty="0" smtClean="0">
              <a:latin typeface="Book Antiqua" pitchFamily="18" charset="0"/>
            </a:rPr>
            <a:t>Региональный модельный центр ДО</a:t>
          </a:r>
          <a:endParaRPr lang="ru-RU" sz="1400" b="1" dirty="0"/>
        </a:p>
      </dgm:t>
    </dgm:pt>
    <dgm:pt modelId="{99093E54-4319-442E-8F74-13050E6185D6}" type="parTrans" cxnId="{C4D6DC3B-9900-4359-AE30-4AFEBBB3FCC8}">
      <dgm:prSet/>
      <dgm:spPr/>
      <dgm:t>
        <a:bodyPr/>
        <a:lstStyle/>
        <a:p>
          <a:endParaRPr lang="ru-RU"/>
        </a:p>
      </dgm:t>
    </dgm:pt>
    <dgm:pt modelId="{8C1B5525-9A24-4617-A13E-27ED1AD2615E}" type="sibTrans" cxnId="{C4D6DC3B-9900-4359-AE30-4AFEBBB3FCC8}">
      <dgm:prSet/>
      <dgm:spPr/>
      <dgm:t>
        <a:bodyPr/>
        <a:lstStyle/>
        <a:p>
          <a:endParaRPr lang="ru-RU"/>
        </a:p>
      </dgm:t>
    </dgm:pt>
    <dgm:pt modelId="{B7B82F32-BA72-4BB1-8342-3115EF8C4C37}">
      <dgm:prSet phldrT="[Текст]" custT="1"/>
      <dgm:spPr/>
      <dgm:t>
        <a:bodyPr/>
        <a:lstStyle/>
        <a:p>
          <a:r>
            <a:rPr lang="ru-RU" sz="1400" dirty="0" smtClean="0">
              <a:latin typeface="Book Antiqua" pitchFamily="18" charset="0"/>
            </a:rPr>
            <a:t>Муниципальный опорный центр дополнительного образования</a:t>
          </a:r>
          <a:endParaRPr lang="ru-RU" sz="1400" dirty="0">
            <a:latin typeface="Book Antiqua" pitchFamily="18" charset="0"/>
          </a:endParaRPr>
        </a:p>
      </dgm:t>
    </dgm:pt>
    <dgm:pt modelId="{0D506809-4308-4799-88C9-EF2173D21F7B}" type="parTrans" cxnId="{CF5FA0DC-E642-46A1-97C4-10453EF6E8F1}">
      <dgm:prSet/>
      <dgm:spPr/>
      <dgm:t>
        <a:bodyPr/>
        <a:lstStyle/>
        <a:p>
          <a:endParaRPr lang="ru-RU"/>
        </a:p>
      </dgm:t>
    </dgm:pt>
    <dgm:pt modelId="{D8D81A00-F6E5-4F9E-A81F-75BCED8A006F}" type="sibTrans" cxnId="{CF5FA0DC-E642-46A1-97C4-10453EF6E8F1}">
      <dgm:prSet/>
      <dgm:spPr/>
      <dgm:t>
        <a:bodyPr/>
        <a:lstStyle/>
        <a:p>
          <a:endParaRPr lang="ru-RU"/>
        </a:p>
      </dgm:t>
    </dgm:pt>
    <dgm:pt modelId="{C7266388-6742-40E4-8835-211AED272A08}">
      <dgm:prSet phldrT="[Текст]"/>
      <dgm:spPr/>
      <dgm:t>
        <a:bodyPr/>
        <a:lstStyle/>
        <a:p>
          <a:r>
            <a:rPr lang="ru-RU" dirty="0" smtClean="0">
              <a:latin typeface="Book Antiqua" pitchFamily="18" charset="0"/>
            </a:rPr>
            <a:t>Организация дополнительного образова</a:t>
          </a:r>
          <a:r>
            <a:rPr lang="ru-RU" dirty="0" smtClean="0"/>
            <a:t>ния</a:t>
          </a:r>
          <a:endParaRPr lang="ru-RU" dirty="0"/>
        </a:p>
      </dgm:t>
    </dgm:pt>
    <dgm:pt modelId="{0EA06E91-8C1D-420A-AAED-01F1E99111BE}" type="parTrans" cxnId="{7F0A07B6-3C61-48D3-AE34-BD909A985925}">
      <dgm:prSet/>
      <dgm:spPr/>
      <dgm:t>
        <a:bodyPr/>
        <a:lstStyle/>
        <a:p>
          <a:endParaRPr lang="ru-RU"/>
        </a:p>
      </dgm:t>
    </dgm:pt>
    <dgm:pt modelId="{47E563ED-E08E-4477-8E00-A6F43B21886D}" type="sibTrans" cxnId="{7F0A07B6-3C61-48D3-AE34-BD909A985925}">
      <dgm:prSet/>
      <dgm:spPr/>
      <dgm:t>
        <a:bodyPr/>
        <a:lstStyle/>
        <a:p>
          <a:endParaRPr lang="ru-RU"/>
        </a:p>
      </dgm:t>
    </dgm:pt>
    <dgm:pt modelId="{E667BD8B-06E3-44F8-818B-13354E2B3346}">
      <dgm:prSet phldrT="[Текст]" custT="1"/>
      <dgm:spPr/>
      <dgm:t>
        <a:bodyPr/>
        <a:lstStyle/>
        <a:p>
          <a:r>
            <a:rPr lang="ru-RU" sz="1400" dirty="0" smtClean="0">
              <a:latin typeface="Book Antiqua" pitchFamily="18" charset="0"/>
            </a:rPr>
            <a:t>Муниципальный опорный центр дополнительного образования</a:t>
          </a:r>
          <a:endParaRPr lang="ru-RU" sz="1400" dirty="0">
            <a:latin typeface="Book Antiqua" pitchFamily="18" charset="0"/>
          </a:endParaRPr>
        </a:p>
      </dgm:t>
    </dgm:pt>
    <dgm:pt modelId="{4975652E-0AB7-4DA6-9C82-4892E0C9BEE7}" type="parTrans" cxnId="{9E371175-4194-4A3F-8698-07CEB0B1DF4C}">
      <dgm:prSet/>
      <dgm:spPr/>
      <dgm:t>
        <a:bodyPr/>
        <a:lstStyle/>
        <a:p>
          <a:endParaRPr lang="ru-RU"/>
        </a:p>
      </dgm:t>
    </dgm:pt>
    <dgm:pt modelId="{EF0A49D1-D485-4D22-90C0-1E1B62AEA97F}" type="sibTrans" cxnId="{9E371175-4194-4A3F-8698-07CEB0B1DF4C}">
      <dgm:prSet/>
      <dgm:spPr/>
      <dgm:t>
        <a:bodyPr/>
        <a:lstStyle/>
        <a:p>
          <a:endParaRPr lang="ru-RU"/>
        </a:p>
      </dgm:t>
    </dgm:pt>
    <dgm:pt modelId="{7428148F-CC61-405C-AF30-7413974C09A2}">
      <dgm:prSet phldrT="[Текст]"/>
      <dgm:spPr/>
      <dgm:t>
        <a:bodyPr/>
        <a:lstStyle/>
        <a:p>
          <a:r>
            <a:rPr lang="ru-RU" dirty="0" smtClean="0">
              <a:latin typeface="Book Antiqua" pitchFamily="18" charset="0"/>
            </a:rPr>
            <a:t>Организация дополнительного образования</a:t>
          </a:r>
          <a:endParaRPr lang="ru-RU" dirty="0">
            <a:latin typeface="Book Antiqua" pitchFamily="18" charset="0"/>
          </a:endParaRPr>
        </a:p>
      </dgm:t>
    </dgm:pt>
    <dgm:pt modelId="{6DE5885B-5CE8-4EC9-8661-5E50D120BF7D}" type="parTrans" cxnId="{1B9F70C2-043E-47E6-A06E-AF6361DD4D9C}">
      <dgm:prSet/>
      <dgm:spPr/>
      <dgm:t>
        <a:bodyPr/>
        <a:lstStyle/>
        <a:p>
          <a:endParaRPr lang="ru-RU"/>
        </a:p>
      </dgm:t>
    </dgm:pt>
    <dgm:pt modelId="{9A4279AC-FCF0-44BB-B58C-EF067664CC53}" type="sibTrans" cxnId="{1B9F70C2-043E-47E6-A06E-AF6361DD4D9C}">
      <dgm:prSet/>
      <dgm:spPr/>
      <dgm:t>
        <a:bodyPr/>
        <a:lstStyle/>
        <a:p>
          <a:endParaRPr lang="ru-RU"/>
        </a:p>
      </dgm:t>
    </dgm:pt>
    <dgm:pt modelId="{1455B4D7-7A74-44D1-9A3C-854B7333E1D8}">
      <dgm:prSet phldrT="[Текст]"/>
      <dgm:spPr/>
      <dgm:t>
        <a:bodyPr/>
        <a:lstStyle/>
        <a:p>
          <a:r>
            <a:rPr lang="ru-RU" dirty="0" smtClean="0"/>
            <a:t>Организация дополнительного образования</a:t>
          </a:r>
          <a:endParaRPr lang="ru-RU" dirty="0"/>
        </a:p>
      </dgm:t>
    </dgm:pt>
    <dgm:pt modelId="{0D9D88EA-B161-4F4E-A73B-AF5AB446E10F}" type="sibTrans" cxnId="{BE033162-84B6-45C0-870D-3E58F93BE9CC}">
      <dgm:prSet/>
      <dgm:spPr/>
      <dgm:t>
        <a:bodyPr/>
        <a:lstStyle/>
        <a:p>
          <a:endParaRPr lang="ru-RU"/>
        </a:p>
      </dgm:t>
    </dgm:pt>
    <dgm:pt modelId="{329246C6-FA53-4E2E-A7C4-F8160DFA3771}" type="parTrans" cxnId="{BE033162-84B6-45C0-870D-3E58F93BE9CC}">
      <dgm:prSet/>
      <dgm:spPr/>
      <dgm:t>
        <a:bodyPr/>
        <a:lstStyle/>
        <a:p>
          <a:endParaRPr lang="ru-RU"/>
        </a:p>
      </dgm:t>
    </dgm:pt>
    <dgm:pt modelId="{1CD17333-E8A0-4259-98B4-876C5F1EB368}">
      <dgm:prSet/>
      <dgm:spPr/>
      <dgm:t>
        <a:bodyPr/>
        <a:lstStyle/>
        <a:p>
          <a:r>
            <a:rPr lang="ru-RU" dirty="0" smtClean="0">
              <a:latin typeface="Book Antiqua" pitchFamily="18" charset="0"/>
            </a:rPr>
            <a:t>Организация дополнительного образовани</a:t>
          </a:r>
          <a:r>
            <a:rPr lang="ru-RU" dirty="0" smtClean="0"/>
            <a:t>я</a:t>
          </a:r>
          <a:endParaRPr lang="ru-RU" dirty="0"/>
        </a:p>
      </dgm:t>
    </dgm:pt>
    <dgm:pt modelId="{876DBBB1-6DB1-411D-8B16-D6E08679924A}" type="parTrans" cxnId="{2F25577D-2742-4FC1-8F9C-ECBA69506801}">
      <dgm:prSet/>
      <dgm:spPr/>
      <dgm:t>
        <a:bodyPr/>
        <a:lstStyle/>
        <a:p>
          <a:endParaRPr lang="ru-RU"/>
        </a:p>
      </dgm:t>
    </dgm:pt>
    <dgm:pt modelId="{994EF1D0-29AF-4F94-BBBB-0AAFC24A1AED}" type="sibTrans" cxnId="{2F25577D-2742-4FC1-8F9C-ECBA69506801}">
      <dgm:prSet/>
      <dgm:spPr/>
      <dgm:t>
        <a:bodyPr/>
        <a:lstStyle/>
        <a:p>
          <a:endParaRPr lang="ru-RU"/>
        </a:p>
      </dgm:t>
    </dgm:pt>
    <dgm:pt modelId="{89CAF399-04A8-4D56-B924-B11A48761B23}" type="pres">
      <dgm:prSet presAssocID="{BD1113DF-BCE7-4F7B-AE9D-FCADF4B1B7B6}" presName="hierChild1" presStyleCnt="0">
        <dgm:presLayoutVars>
          <dgm:chPref val="1"/>
          <dgm:dir/>
          <dgm:animOne val="branch"/>
          <dgm:animLvl val="lvl"/>
          <dgm:resizeHandles/>
        </dgm:presLayoutVars>
      </dgm:prSet>
      <dgm:spPr/>
      <dgm:t>
        <a:bodyPr/>
        <a:lstStyle/>
        <a:p>
          <a:endParaRPr lang="ru-RU"/>
        </a:p>
      </dgm:t>
    </dgm:pt>
    <dgm:pt modelId="{FCBCCA92-E9A0-4A6A-80A9-D2E2173BFB31}" type="pres">
      <dgm:prSet presAssocID="{FFBE32EA-BA9B-46F9-AF9C-C6F0FADD9B59}" presName="hierRoot1" presStyleCnt="0"/>
      <dgm:spPr/>
      <dgm:t>
        <a:bodyPr/>
        <a:lstStyle/>
        <a:p>
          <a:endParaRPr lang="ru-RU"/>
        </a:p>
      </dgm:t>
    </dgm:pt>
    <dgm:pt modelId="{A5A16778-94A8-412B-8966-20E2C5DD0497}" type="pres">
      <dgm:prSet presAssocID="{FFBE32EA-BA9B-46F9-AF9C-C6F0FADD9B59}" presName="composite" presStyleCnt="0"/>
      <dgm:spPr/>
      <dgm:t>
        <a:bodyPr/>
        <a:lstStyle/>
        <a:p>
          <a:endParaRPr lang="ru-RU"/>
        </a:p>
      </dgm:t>
    </dgm:pt>
    <dgm:pt modelId="{95419C52-BCDB-47B7-B9BF-2A82933B4A66}" type="pres">
      <dgm:prSet presAssocID="{FFBE32EA-BA9B-46F9-AF9C-C6F0FADD9B59}" presName="background" presStyleLbl="node0" presStyleIdx="0" presStyleCnt="1"/>
      <dgm:spPr/>
      <dgm:t>
        <a:bodyPr/>
        <a:lstStyle/>
        <a:p>
          <a:endParaRPr lang="ru-RU"/>
        </a:p>
      </dgm:t>
    </dgm:pt>
    <dgm:pt modelId="{1C99A1DA-089F-4A03-BB7E-332059EA9623}" type="pres">
      <dgm:prSet presAssocID="{FFBE32EA-BA9B-46F9-AF9C-C6F0FADD9B59}" presName="text" presStyleLbl="fgAcc0" presStyleIdx="0" presStyleCnt="1" custScaleX="126209" custScaleY="113602" custLinFactNeighborX="-2539" custLinFactNeighborY="-77">
        <dgm:presLayoutVars>
          <dgm:chPref val="3"/>
        </dgm:presLayoutVars>
      </dgm:prSet>
      <dgm:spPr/>
      <dgm:t>
        <a:bodyPr/>
        <a:lstStyle/>
        <a:p>
          <a:endParaRPr lang="ru-RU"/>
        </a:p>
      </dgm:t>
    </dgm:pt>
    <dgm:pt modelId="{9C6E8E19-7459-4CF2-9A6E-AE6B963EA316}" type="pres">
      <dgm:prSet presAssocID="{FFBE32EA-BA9B-46F9-AF9C-C6F0FADD9B59}" presName="hierChild2" presStyleCnt="0"/>
      <dgm:spPr/>
      <dgm:t>
        <a:bodyPr/>
        <a:lstStyle/>
        <a:p>
          <a:endParaRPr lang="ru-RU"/>
        </a:p>
      </dgm:t>
    </dgm:pt>
    <dgm:pt modelId="{7FBAD6B7-27D7-4667-9619-633E1E37193C}" type="pres">
      <dgm:prSet presAssocID="{0D506809-4308-4799-88C9-EF2173D21F7B}" presName="Name10" presStyleLbl="parChTrans1D2" presStyleIdx="0" presStyleCnt="2"/>
      <dgm:spPr/>
      <dgm:t>
        <a:bodyPr/>
        <a:lstStyle/>
        <a:p>
          <a:endParaRPr lang="ru-RU"/>
        </a:p>
      </dgm:t>
    </dgm:pt>
    <dgm:pt modelId="{BCBE5FED-34A9-49B9-8D77-03CAE966179F}" type="pres">
      <dgm:prSet presAssocID="{B7B82F32-BA72-4BB1-8342-3115EF8C4C37}" presName="hierRoot2" presStyleCnt="0"/>
      <dgm:spPr/>
      <dgm:t>
        <a:bodyPr/>
        <a:lstStyle/>
        <a:p>
          <a:endParaRPr lang="ru-RU"/>
        </a:p>
      </dgm:t>
    </dgm:pt>
    <dgm:pt modelId="{2CB8FDAF-1E3D-4A86-BCC1-2C1493054549}" type="pres">
      <dgm:prSet presAssocID="{B7B82F32-BA72-4BB1-8342-3115EF8C4C37}" presName="composite2" presStyleCnt="0"/>
      <dgm:spPr/>
      <dgm:t>
        <a:bodyPr/>
        <a:lstStyle/>
        <a:p>
          <a:endParaRPr lang="ru-RU"/>
        </a:p>
      </dgm:t>
    </dgm:pt>
    <dgm:pt modelId="{3E06C63C-ADC4-437E-93B6-E5B0B8C77A37}" type="pres">
      <dgm:prSet presAssocID="{B7B82F32-BA72-4BB1-8342-3115EF8C4C37}" presName="background2" presStyleLbl="node2" presStyleIdx="0" presStyleCnt="2"/>
      <dgm:spPr/>
      <dgm:t>
        <a:bodyPr/>
        <a:lstStyle/>
        <a:p>
          <a:endParaRPr lang="ru-RU"/>
        </a:p>
      </dgm:t>
    </dgm:pt>
    <dgm:pt modelId="{B6C2A10E-E412-4632-9A26-F82EC400EA74}" type="pres">
      <dgm:prSet presAssocID="{B7B82F32-BA72-4BB1-8342-3115EF8C4C37}" presName="text2" presStyleLbl="fgAcc2" presStyleIdx="0" presStyleCnt="2" custScaleX="146952">
        <dgm:presLayoutVars>
          <dgm:chPref val="3"/>
        </dgm:presLayoutVars>
      </dgm:prSet>
      <dgm:spPr/>
      <dgm:t>
        <a:bodyPr/>
        <a:lstStyle/>
        <a:p>
          <a:endParaRPr lang="ru-RU"/>
        </a:p>
      </dgm:t>
    </dgm:pt>
    <dgm:pt modelId="{F887576D-2225-44A5-9DCA-09FA595D5187}" type="pres">
      <dgm:prSet presAssocID="{B7B82F32-BA72-4BB1-8342-3115EF8C4C37}" presName="hierChild3" presStyleCnt="0"/>
      <dgm:spPr/>
      <dgm:t>
        <a:bodyPr/>
        <a:lstStyle/>
        <a:p>
          <a:endParaRPr lang="ru-RU"/>
        </a:p>
      </dgm:t>
    </dgm:pt>
    <dgm:pt modelId="{1CD435BA-0F9D-47D1-B022-14B5BA1DAD49}" type="pres">
      <dgm:prSet presAssocID="{329246C6-FA53-4E2E-A7C4-F8160DFA3771}" presName="Name17" presStyleLbl="parChTrans1D3" presStyleIdx="0" presStyleCnt="4"/>
      <dgm:spPr/>
      <dgm:t>
        <a:bodyPr/>
        <a:lstStyle/>
        <a:p>
          <a:endParaRPr lang="ru-RU"/>
        </a:p>
      </dgm:t>
    </dgm:pt>
    <dgm:pt modelId="{8C9FB22C-468B-4AA9-9FEF-E1FAACE182AD}" type="pres">
      <dgm:prSet presAssocID="{1455B4D7-7A74-44D1-9A3C-854B7333E1D8}" presName="hierRoot3" presStyleCnt="0"/>
      <dgm:spPr/>
      <dgm:t>
        <a:bodyPr/>
        <a:lstStyle/>
        <a:p>
          <a:endParaRPr lang="ru-RU"/>
        </a:p>
      </dgm:t>
    </dgm:pt>
    <dgm:pt modelId="{43CCA1F8-A6F8-488F-B76C-6C4845EA0803}" type="pres">
      <dgm:prSet presAssocID="{1455B4D7-7A74-44D1-9A3C-854B7333E1D8}" presName="composite3" presStyleCnt="0"/>
      <dgm:spPr/>
      <dgm:t>
        <a:bodyPr/>
        <a:lstStyle/>
        <a:p>
          <a:endParaRPr lang="ru-RU"/>
        </a:p>
      </dgm:t>
    </dgm:pt>
    <dgm:pt modelId="{953AEB11-AE60-4E42-BB3A-01972348496A}" type="pres">
      <dgm:prSet presAssocID="{1455B4D7-7A74-44D1-9A3C-854B7333E1D8}" presName="background3" presStyleLbl="node3" presStyleIdx="0" presStyleCnt="4"/>
      <dgm:spPr/>
      <dgm:t>
        <a:bodyPr/>
        <a:lstStyle/>
        <a:p>
          <a:endParaRPr lang="ru-RU"/>
        </a:p>
      </dgm:t>
    </dgm:pt>
    <dgm:pt modelId="{DCDBC958-FA2A-44B4-A63A-06D9EDEA611A}" type="pres">
      <dgm:prSet presAssocID="{1455B4D7-7A74-44D1-9A3C-854B7333E1D8}" presName="text3" presStyleLbl="fgAcc3" presStyleIdx="0" presStyleCnt="4">
        <dgm:presLayoutVars>
          <dgm:chPref val="3"/>
        </dgm:presLayoutVars>
      </dgm:prSet>
      <dgm:spPr/>
      <dgm:t>
        <a:bodyPr/>
        <a:lstStyle/>
        <a:p>
          <a:endParaRPr lang="ru-RU"/>
        </a:p>
      </dgm:t>
    </dgm:pt>
    <dgm:pt modelId="{76625064-FB26-4CB6-832D-7725F6AF5FE5}" type="pres">
      <dgm:prSet presAssocID="{1455B4D7-7A74-44D1-9A3C-854B7333E1D8}" presName="hierChild4" presStyleCnt="0"/>
      <dgm:spPr/>
      <dgm:t>
        <a:bodyPr/>
        <a:lstStyle/>
        <a:p>
          <a:endParaRPr lang="ru-RU"/>
        </a:p>
      </dgm:t>
    </dgm:pt>
    <dgm:pt modelId="{EBEF8C12-D8DE-468C-A0F0-D1C03E0E481A}" type="pres">
      <dgm:prSet presAssocID="{0EA06E91-8C1D-420A-AAED-01F1E99111BE}" presName="Name17" presStyleLbl="parChTrans1D3" presStyleIdx="1" presStyleCnt="4"/>
      <dgm:spPr/>
      <dgm:t>
        <a:bodyPr/>
        <a:lstStyle/>
        <a:p>
          <a:endParaRPr lang="ru-RU"/>
        </a:p>
      </dgm:t>
    </dgm:pt>
    <dgm:pt modelId="{625025CC-2B34-40A1-92E6-F47E94D39A39}" type="pres">
      <dgm:prSet presAssocID="{C7266388-6742-40E4-8835-211AED272A08}" presName="hierRoot3" presStyleCnt="0"/>
      <dgm:spPr/>
      <dgm:t>
        <a:bodyPr/>
        <a:lstStyle/>
        <a:p>
          <a:endParaRPr lang="ru-RU"/>
        </a:p>
      </dgm:t>
    </dgm:pt>
    <dgm:pt modelId="{81103C7F-47B7-4ADF-BDE7-49F1209E3E6C}" type="pres">
      <dgm:prSet presAssocID="{C7266388-6742-40E4-8835-211AED272A08}" presName="composite3" presStyleCnt="0"/>
      <dgm:spPr/>
      <dgm:t>
        <a:bodyPr/>
        <a:lstStyle/>
        <a:p>
          <a:endParaRPr lang="ru-RU"/>
        </a:p>
      </dgm:t>
    </dgm:pt>
    <dgm:pt modelId="{F236E189-3709-42A2-BF62-23C95F99DDA1}" type="pres">
      <dgm:prSet presAssocID="{C7266388-6742-40E4-8835-211AED272A08}" presName="background3" presStyleLbl="node3" presStyleIdx="1" presStyleCnt="4"/>
      <dgm:spPr/>
      <dgm:t>
        <a:bodyPr/>
        <a:lstStyle/>
        <a:p>
          <a:endParaRPr lang="ru-RU"/>
        </a:p>
      </dgm:t>
    </dgm:pt>
    <dgm:pt modelId="{476768E1-5248-41A6-972A-C01F9B156D50}" type="pres">
      <dgm:prSet presAssocID="{C7266388-6742-40E4-8835-211AED272A08}" presName="text3" presStyleLbl="fgAcc3" presStyleIdx="1" presStyleCnt="4">
        <dgm:presLayoutVars>
          <dgm:chPref val="3"/>
        </dgm:presLayoutVars>
      </dgm:prSet>
      <dgm:spPr/>
      <dgm:t>
        <a:bodyPr/>
        <a:lstStyle/>
        <a:p>
          <a:endParaRPr lang="ru-RU"/>
        </a:p>
      </dgm:t>
    </dgm:pt>
    <dgm:pt modelId="{7309EA7B-35D0-483D-A710-5E026AC87D4A}" type="pres">
      <dgm:prSet presAssocID="{C7266388-6742-40E4-8835-211AED272A08}" presName="hierChild4" presStyleCnt="0"/>
      <dgm:spPr/>
      <dgm:t>
        <a:bodyPr/>
        <a:lstStyle/>
        <a:p>
          <a:endParaRPr lang="ru-RU"/>
        </a:p>
      </dgm:t>
    </dgm:pt>
    <dgm:pt modelId="{CFC562A0-85B6-405C-82A2-D07929A0295F}" type="pres">
      <dgm:prSet presAssocID="{4975652E-0AB7-4DA6-9C82-4892E0C9BEE7}" presName="Name10" presStyleLbl="parChTrans1D2" presStyleIdx="1" presStyleCnt="2"/>
      <dgm:spPr/>
      <dgm:t>
        <a:bodyPr/>
        <a:lstStyle/>
        <a:p>
          <a:endParaRPr lang="ru-RU"/>
        </a:p>
      </dgm:t>
    </dgm:pt>
    <dgm:pt modelId="{761C6CF6-D5AF-4CD9-B9E5-58236BDA82DF}" type="pres">
      <dgm:prSet presAssocID="{E667BD8B-06E3-44F8-818B-13354E2B3346}" presName="hierRoot2" presStyleCnt="0"/>
      <dgm:spPr/>
      <dgm:t>
        <a:bodyPr/>
        <a:lstStyle/>
        <a:p>
          <a:endParaRPr lang="ru-RU"/>
        </a:p>
      </dgm:t>
    </dgm:pt>
    <dgm:pt modelId="{7963567A-FD62-44ED-BDCC-30EA036439DB}" type="pres">
      <dgm:prSet presAssocID="{E667BD8B-06E3-44F8-818B-13354E2B3346}" presName="composite2" presStyleCnt="0"/>
      <dgm:spPr/>
      <dgm:t>
        <a:bodyPr/>
        <a:lstStyle/>
        <a:p>
          <a:endParaRPr lang="ru-RU"/>
        </a:p>
      </dgm:t>
    </dgm:pt>
    <dgm:pt modelId="{E075F52F-250F-4D42-B45A-73C5CD80A85A}" type="pres">
      <dgm:prSet presAssocID="{E667BD8B-06E3-44F8-818B-13354E2B3346}" presName="background2" presStyleLbl="node2" presStyleIdx="1" presStyleCnt="2"/>
      <dgm:spPr/>
      <dgm:t>
        <a:bodyPr/>
        <a:lstStyle/>
        <a:p>
          <a:endParaRPr lang="ru-RU"/>
        </a:p>
      </dgm:t>
    </dgm:pt>
    <dgm:pt modelId="{F47356C8-38AA-4FC0-81B9-B6FCFDE8FD08}" type="pres">
      <dgm:prSet presAssocID="{E667BD8B-06E3-44F8-818B-13354E2B3346}" presName="text2" presStyleLbl="fgAcc2" presStyleIdx="1" presStyleCnt="2" custScaleX="155161">
        <dgm:presLayoutVars>
          <dgm:chPref val="3"/>
        </dgm:presLayoutVars>
      </dgm:prSet>
      <dgm:spPr/>
      <dgm:t>
        <a:bodyPr/>
        <a:lstStyle/>
        <a:p>
          <a:endParaRPr lang="ru-RU"/>
        </a:p>
      </dgm:t>
    </dgm:pt>
    <dgm:pt modelId="{6A5E3A6F-FE89-4CDD-86DF-F464EC2EBA14}" type="pres">
      <dgm:prSet presAssocID="{E667BD8B-06E3-44F8-818B-13354E2B3346}" presName="hierChild3" presStyleCnt="0"/>
      <dgm:spPr/>
      <dgm:t>
        <a:bodyPr/>
        <a:lstStyle/>
        <a:p>
          <a:endParaRPr lang="ru-RU"/>
        </a:p>
      </dgm:t>
    </dgm:pt>
    <dgm:pt modelId="{68ADF0DC-22EA-405A-9D4D-D22B0A6059C8}" type="pres">
      <dgm:prSet presAssocID="{876DBBB1-6DB1-411D-8B16-D6E08679924A}" presName="Name17" presStyleLbl="parChTrans1D3" presStyleIdx="2" presStyleCnt="4"/>
      <dgm:spPr/>
      <dgm:t>
        <a:bodyPr/>
        <a:lstStyle/>
        <a:p>
          <a:endParaRPr lang="ru-RU"/>
        </a:p>
      </dgm:t>
    </dgm:pt>
    <dgm:pt modelId="{B10013D9-D200-4D7D-8BC4-3E42A480EE4C}" type="pres">
      <dgm:prSet presAssocID="{1CD17333-E8A0-4259-98B4-876C5F1EB368}" presName="hierRoot3" presStyleCnt="0"/>
      <dgm:spPr/>
      <dgm:t>
        <a:bodyPr/>
        <a:lstStyle/>
        <a:p>
          <a:endParaRPr lang="ru-RU"/>
        </a:p>
      </dgm:t>
    </dgm:pt>
    <dgm:pt modelId="{25488F39-0C22-4CA9-BD6B-CF09889BA433}" type="pres">
      <dgm:prSet presAssocID="{1CD17333-E8A0-4259-98B4-876C5F1EB368}" presName="composite3" presStyleCnt="0"/>
      <dgm:spPr/>
      <dgm:t>
        <a:bodyPr/>
        <a:lstStyle/>
        <a:p>
          <a:endParaRPr lang="ru-RU"/>
        </a:p>
      </dgm:t>
    </dgm:pt>
    <dgm:pt modelId="{68CCA5A9-5506-4FC9-8F83-39A2430FCF33}" type="pres">
      <dgm:prSet presAssocID="{1CD17333-E8A0-4259-98B4-876C5F1EB368}" presName="background3" presStyleLbl="node3" presStyleIdx="2" presStyleCnt="4"/>
      <dgm:spPr/>
      <dgm:t>
        <a:bodyPr/>
        <a:lstStyle/>
        <a:p>
          <a:endParaRPr lang="ru-RU"/>
        </a:p>
      </dgm:t>
    </dgm:pt>
    <dgm:pt modelId="{C2F6DAF8-512C-4EAD-AC5E-84BA28FE3BE5}" type="pres">
      <dgm:prSet presAssocID="{1CD17333-E8A0-4259-98B4-876C5F1EB368}" presName="text3" presStyleLbl="fgAcc3" presStyleIdx="2" presStyleCnt="4">
        <dgm:presLayoutVars>
          <dgm:chPref val="3"/>
        </dgm:presLayoutVars>
      </dgm:prSet>
      <dgm:spPr/>
      <dgm:t>
        <a:bodyPr/>
        <a:lstStyle/>
        <a:p>
          <a:endParaRPr lang="ru-RU"/>
        </a:p>
      </dgm:t>
    </dgm:pt>
    <dgm:pt modelId="{A0AA8061-6A2E-464B-85CF-9C5BB84DA666}" type="pres">
      <dgm:prSet presAssocID="{1CD17333-E8A0-4259-98B4-876C5F1EB368}" presName="hierChild4" presStyleCnt="0"/>
      <dgm:spPr/>
      <dgm:t>
        <a:bodyPr/>
        <a:lstStyle/>
        <a:p>
          <a:endParaRPr lang="ru-RU"/>
        </a:p>
      </dgm:t>
    </dgm:pt>
    <dgm:pt modelId="{4DDB249A-86BE-472E-8342-46566D823CB7}" type="pres">
      <dgm:prSet presAssocID="{6DE5885B-5CE8-4EC9-8661-5E50D120BF7D}" presName="Name17" presStyleLbl="parChTrans1D3" presStyleIdx="3" presStyleCnt="4"/>
      <dgm:spPr/>
      <dgm:t>
        <a:bodyPr/>
        <a:lstStyle/>
        <a:p>
          <a:endParaRPr lang="ru-RU"/>
        </a:p>
      </dgm:t>
    </dgm:pt>
    <dgm:pt modelId="{068F7DB2-DDE8-4BE4-8DFF-599DD2159A22}" type="pres">
      <dgm:prSet presAssocID="{7428148F-CC61-405C-AF30-7413974C09A2}" presName="hierRoot3" presStyleCnt="0"/>
      <dgm:spPr/>
      <dgm:t>
        <a:bodyPr/>
        <a:lstStyle/>
        <a:p>
          <a:endParaRPr lang="ru-RU"/>
        </a:p>
      </dgm:t>
    </dgm:pt>
    <dgm:pt modelId="{AE166852-5698-409C-ABB6-68C58001AFE0}" type="pres">
      <dgm:prSet presAssocID="{7428148F-CC61-405C-AF30-7413974C09A2}" presName="composite3" presStyleCnt="0"/>
      <dgm:spPr/>
      <dgm:t>
        <a:bodyPr/>
        <a:lstStyle/>
        <a:p>
          <a:endParaRPr lang="ru-RU"/>
        </a:p>
      </dgm:t>
    </dgm:pt>
    <dgm:pt modelId="{2E7C2E31-C8D6-40EA-8DCA-704D70BD8F65}" type="pres">
      <dgm:prSet presAssocID="{7428148F-CC61-405C-AF30-7413974C09A2}" presName="background3" presStyleLbl="node3" presStyleIdx="3" presStyleCnt="4"/>
      <dgm:spPr/>
      <dgm:t>
        <a:bodyPr/>
        <a:lstStyle/>
        <a:p>
          <a:endParaRPr lang="ru-RU"/>
        </a:p>
      </dgm:t>
    </dgm:pt>
    <dgm:pt modelId="{AB9EBBBF-7D86-47A5-A9C3-0BDC2FD8C323}" type="pres">
      <dgm:prSet presAssocID="{7428148F-CC61-405C-AF30-7413974C09A2}" presName="text3" presStyleLbl="fgAcc3" presStyleIdx="3" presStyleCnt="4">
        <dgm:presLayoutVars>
          <dgm:chPref val="3"/>
        </dgm:presLayoutVars>
      </dgm:prSet>
      <dgm:spPr/>
      <dgm:t>
        <a:bodyPr/>
        <a:lstStyle/>
        <a:p>
          <a:endParaRPr lang="ru-RU"/>
        </a:p>
      </dgm:t>
    </dgm:pt>
    <dgm:pt modelId="{BF1D78FA-852E-4AD1-AF14-BEB6A44F6A08}" type="pres">
      <dgm:prSet presAssocID="{7428148F-CC61-405C-AF30-7413974C09A2}" presName="hierChild4" presStyleCnt="0"/>
      <dgm:spPr/>
      <dgm:t>
        <a:bodyPr/>
        <a:lstStyle/>
        <a:p>
          <a:endParaRPr lang="ru-RU"/>
        </a:p>
      </dgm:t>
    </dgm:pt>
  </dgm:ptLst>
  <dgm:cxnLst>
    <dgm:cxn modelId="{B59C57CC-4FA9-42A4-A988-E8A226E0D0F5}" type="presOf" srcId="{BD1113DF-BCE7-4F7B-AE9D-FCADF4B1B7B6}" destId="{89CAF399-04A8-4D56-B924-B11A48761B23}" srcOrd="0" destOrd="0" presId="urn:microsoft.com/office/officeart/2005/8/layout/hierarchy1"/>
    <dgm:cxn modelId="{CF5FA0DC-E642-46A1-97C4-10453EF6E8F1}" srcId="{FFBE32EA-BA9B-46F9-AF9C-C6F0FADD9B59}" destId="{B7B82F32-BA72-4BB1-8342-3115EF8C4C37}" srcOrd="0" destOrd="0" parTransId="{0D506809-4308-4799-88C9-EF2173D21F7B}" sibTransId="{D8D81A00-F6E5-4F9E-A81F-75BCED8A006F}"/>
    <dgm:cxn modelId="{E9A8496A-2A42-4BC3-B27A-F243928317DC}" type="presOf" srcId="{0EA06E91-8C1D-420A-AAED-01F1E99111BE}" destId="{EBEF8C12-D8DE-468C-A0F0-D1C03E0E481A}" srcOrd="0" destOrd="0" presId="urn:microsoft.com/office/officeart/2005/8/layout/hierarchy1"/>
    <dgm:cxn modelId="{A72231BB-E506-4B66-BB44-C28B7D543BBF}" type="presOf" srcId="{4975652E-0AB7-4DA6-9C82-4892E0C9BEE7}" destId="{CFC562A0-85B6-405C-82A2-D07929A0295F}" srcOrd="0" destOrd="0" presId="urn:microsoft.com/office/officeart/2005/8/layout/hierarchy1"/>
    <dgm:cxn modelId="{2BDD0B4A-2F7A-4C14-8031-7269AF88783A}" type="presOf" srcId="{0D506809-4308-4799-88C9-EF2173D21F7B}" destId="{7FBAD6B7-27D7-4667-9619-633E1E37193C}" srcOrd="0" destOrd="0" presId="urn:microsoft.com/office/officeart/2005/8/layout/hierarchy1"/>
    <dgm:cxn modelId="{117F638F-05FF-496E-9407-898545FB4784}" type="presOf" srcId="{876DBBB1-6DB1-411D-8B16-D6E08679924A}" destId="{68ADF0DC-22EA-405A-9D4D-D22B0A6059C8}" srcOrd="0" destOrd="0" presId="urn:microsoft.com/office/officeart/2005/8/layout/hierarchy1"/>
    <dgm:cxn modelId="{C4D6DC3B-9900-4359-AE30-4AFEBBB3FCC8}" srcId="{BD1113DF-BCE7-4F7B-AE9D-FCADF4B1B7B6}" destId="{FFBE32EA-BA9B-46F9-AF9C-C6F0FADD9B59}" srcOrd="0" destOrd="0" parTransId="{99093E54-4319-442E-8F74-13050E6185D6}" sibTransId="{8C1B5525-9A24-4617-A13E-27ED1AD2615E}"/>
    <dgm:cxn modelId="{1B686574-D3A6-4C9D-B2F7-524C77CA0DF1}" type="presOf" srcId="{E667BD8B-06E3-44F8-818B-13354E2B3346}" destId="{F47356C8-38AA-4FC0-81B9-B6FCFDE8FD08}" srcOrd="0" destOrd="0" presId="urn:microsoft.com/office/officeart/2005/8/layout/hierarchy1"/>
    <dgm:cxn modelId="{2AAB78DC-13A0-4BD5-94E8-14619A40CD0E}" type="presOf" srcId="{1455B4D7-7A74-44D1-9A3C-854B7333E1D8}" destId="{DCDBC958-FA2A-44B4-A63A-06D9EDEA611A}" srcOrd="0" destOrd="0" presId="urn:microsoft.com/office/officeart/2005/8/layout/hierarchy1"/>
    <dgm:cxn modelId="{1B9F70C2-043E-47E6-A06E-AF6361DD4D9C}" srcId="{E667BD8B-06E3-44F8-818B-13354E2B3346}" destId="{7428148F-CC61-405C-AF30-7413974C09A2}" srcOrd="1" destOrd="0" parTransId="{6DE5885B-5CE8-4EC9-8661-5E50D120BF7D}" sibTransId="{9A4279AC-FCF0-44BB-B58C-EF067664CC53}"/>
    <dgm:cxn modelId="{9E371175-4194-4A3F-8698-07CEB0B1DF4C}" srcId="{FFBE32EA-BA9B-46F9-AF9C-C6F0FADD9B59}" destId="{E667BD8B-06E3-44F8-818B-13354E2B3346}" srcOrd="1" destOrd="0" parTransId="{4975652E-0AB7-4DA6-9C82-4892E0C9BEE7}" sibTransId="{EF0A49D1-D485-4D22-90C0-1E1B62AEA97F}"/>
    <dgm:cxn modelId="{E8C31042-4EA6-4F5B-86BB-7FF186C6D049}" type="presOf" srcId="{B7B82F32-BA72-4BB1-8342-3115EF8C4C37}" destId="{B6C2A10E-E412-4632-9A26-F82EC400EA74}" srcOrd="0" destOrd="0" presId="urn:microsoft.com/office/officeart/2005/8/layout/hierarchy1"/>
    <dgm:cxn modelId="{BE033162-84B6-45C0-870D-3E58F93BE9CC}" srcId="{B7B82F32-BA72-4BB1-8342-3115EF8C4C37}" destId="{1455B4D7-7A74-44D1-9A3C-854B7333E1D8}" srcOrd="0" destOrd="0" parTransId="{329246C6-FA53-4E2E-A7C4-F8160DFA3771}" sibTransId="{0D9D88EA-B161-4F4E-A73B-AF5AB446E10F}"/>
    <dgm:cxn modelId="{2F25577D-2742-4FC1-8F9C-ECBA69506801}" srcId="{E667BD8B-06E3-44F8-818B-13354E2B3346}" destId="{1CD17333-E8A0-4259-98B4-876C5F1EB368}" srcOrd="0" destOrd="0" parTransId="{876DBBB1-6DB1-411D-8B16-D6E08679924A}" sibTransId="{994EF1D0-29AF-4F94-BBBB-0AAFC24A1AED}"/>
    <dgm:cxn modelId="{18550AE7-8282-4B7D-B625-C7E1B338432C}" type="presOf" srcId="{C7266388-6742-40E4-8835-211AED272A08}" destId="{476768E1-5248-41A6-972A-C01F9B156D50}" srcOrd="0" destOrd="0" presId="urn:microsoft.com/office/officeart/2005/8/layout/hierarchy1"/>
    <dgm:cxn modelId="{3EC69CF0-CA96-4E9C-B0E9-DF6CC0850B44}" type="presOf" srcId="{1CD17333-E8A0-4259-98B4-876C5F1EB368}" destId="{C2F6DAF8-512C-4EAD-AC5E-84BA28FE3BE5}" srcOrd="0" destOrd="0" presId="urn:microsoft.com/office/officeart/2005/8/layout/hierarchy1"/>
    <dgm:cxn modelId="{F0DE1537-B881-440F-91CA-88AB9A914147}" type="presOf" srcId="{329246C6-FA53-4E2E-A7C4-F8160DFA3771}" destId="{1CD435BA-0F9D-47D1-B022-14B5BA1DAD49}" srcOrd="0" destOrd="0" presId="urn:microsoft.com/office/officeart/2005/8/layout/hierarchy1"/>
    <dgm:cxn modelId="{EC9FD683-6A8C-4B3C-9C11-892F253DD87C}" type="presOf" srcId="{7428148F-CC61-405C-AF30-7413974C09A2}" destId="{AB9EBBBF-7D86-47A5-A9C3-0BDC2FD8C323}" srcOrd="0" destOrd="0" presId="urn:microsoft.com/office/officeart/2005/8/layout/hierarchy1"/>
    <dgm:cxn modelId="{A9A6E249-A0DD-4626-ACDA-4CD25CEBB073}" type="presOf" srcId="{6DE5885B-5CE8-4EC9-8661-5E50D120BF7D}" destId="{4DDB249A-86BE-472E-8342-46566D823CB7}" srcOrd="0" destOrd="0" presId="urn:microsoft.com/office/officeart/2005/8/layout/hierarchy1"/>
    <dgm:cxn modelId="{7F0A07B6-3C61-48D3-AE34-BD909A985925}" srcId="{B7B82F32-BA72-4BB1-8342-3115EF8C4C37}" destId="{C7266388-6742-40E4-8835-211AED272A08}" srcOrd="1" destOrd="0" parTransId="{0EA06E91-8C1D-420A-AAED-01F1E99111BE}" sibTransId="{47E563ED-E08E-4477-8E00-A6F43B21886D}"/>
    <dgm:cxn modelId="{A31E8091-A668-483F-8760-30601BFB7C19}" type="presOf" srcId="{FFBE32EA-BA9B-46F9-AF9C-C6F0FADD9B59}" destId="{1C99A1DA-089F-4A03-BB7E-332059EA9623}" srcOrd="0" destOrd="0" presId="urn:microsoft.com/office/officeart/2005/8/layout/hierarchy1"/>
    <dgm:cxn modelId="{DA1A6DCB-FA86-413F-A6A8-CF95DD672CC9}" type="presParOf" srcId="{89CAF399-04A8-4D56-B924-B11A48761B23}" destId="{FCBCCA92-E9A0-4A6A-80A9-D2E2173BFB31}" srcOrd="0" destOrd="0" presId="urn:microsoft.com/office/officeart/2005/8/layout/hierarchy1"/>
    <dgm:cxn modelId="{FB0550DD-F99E-44D9-BD03-81F2B4EF7296}" type="presParOf" srcId="{FCBCCA92-E9A0-4A6A-80A9-D2E2173BFB31}" destId="{A5A16778-94A8-412B-8966-20E2C5DD0497}" srcOrd="0" destOrd="0" presId="urn:microsoft.com/office/officeart/2005/8/layout/hierarchy1"/>
    <dgm:cxn modelId="{67E83032-F34A-446F-BF6E-62A70356AEDB}" type="presParOf" srcId="{A5A16778-94A8-412B-8966-20E2C5DD0497}" destId="{95419C52-BCDB-47B7-B9BF-2A82933B4A66}" srcOrd="0" destOrd="0" presId="urn:microsoft.com/office/officeart/2005/8/layout/hierarchy1"/>
    <dgm:cxn modelId="{A09FF37D-1E54-4362-939C-B28CA0E490EE}" type="presParOf" srcId="{A5A16778-94A8-412B-8966-20E2C5DD0497}" destId="{1C99A1DA-089F-4A03-BB7E-332059EA9623}" srcOrd="1" destOrd="0" presId="urn:microsoft.com/office/officeart/2005/8/layout/hierarchy1"/>
    <dgm:cxn modelId="{53F47FF7-3C50-41E9-877B-3D430F1900EF}" type="presParOf" srcId="{FCBCCA92-E9A0-4A6A-80A9-D2E2173BFB31}" destId="{9C6E8E19-7459-4CF2-9A6E-AE6B963EA316}" srcOrd="1" destOrd="0" presId="urn:microsoft.com/office/officeart/2005/8/layout/hierarchy1"/>
    <dgm:cxn modelId="{B6B78918-E69D-4062-AF4A-E11BF9B11331}" type="presParOf" srcId="{9C6E8E19-7459-4CF2-9A6E-AE6B963EA316}" destId="{7FBAD6B7-27D7-4667-9619-633E1E37193C}" srcOrd="0" destOrd="0" presId="urn:microsoft.com/office/officeart/2005/8/layout/hierarchy1"/>
    <dgm:cxn modelId="{EE6913DA-0BBB-476E-B6C2-CAA34EA962AD}" type="presParOf" srcId="{9C6E8E19-7459-4CF2-9A6E-AE6B963EA316}" destId="{BCBE5FED-34A9-49B9-8D77-03CAE966179F}" srcOrd="1" destOrd="0" presId="urn:microsoft.com/office/officeart/2005/8/layout/hierarchy1"/>
    <dgm:cxn modelId="{13DC2546-F60A-4ED5-B811-5FF6ACB9D84C}" type="presParOf" srcId="{BCBE5FED-34A9-49B9-8D77-03CAE966179F}" destId="{2CB8FDAF-1E3D-4A86-BCC1-2C1493054549}" srcOrd="0" destOrd="0" presId="urn:microsoft.com/office/officeart/2005/8/layout/hierarchy1"/>
    <dgm:cxn modelId="{8E266515-11B4-4BCB-9D19-F6E6F1E6D696}" type="presParOf" srcId="{2CB8FDAF-1E3D-4A86-BCC1-2C1493054549}" destId="{3E06C63C-ADC4-437E-93B6-E5B0B8C77A37}" srcOrd="0" destOrd="0" presId="urn:microsoft.com/office/officeart/2005/8/layout/hierarchy1"/>
    <dgm:cxn modelId="{26420975-77CA-4F9C-9815-116759540288}" type="presParOf" srcId="{2CB8FDAF-1E3D-4A86-BCC1-2C1493054549}" destId="{B6C2A10E-E412-4632-9A26-F82EC400EA74}" srcOrd="1" destOrd="0" presId="urn:microsoft.com/office/officeart/2005/8/layout/hierarchy1"/>
    <dgm:cxn modelId="{704FD5A2-BF11-4447-BDF1-9D6971B16DC3}" type="presParOf" srcId="{BCBE5FED-34A9-49B9-8D77-03CAE966179F}" destId="{F887576D-2225-44A5-9DCA-09FA595D5187}" srcOrd="1" destOrd="0" presId="urn:microsoft.com/office/officeart/2005/8/layout/hierarchy1"/>
    <dgm:cxn modelId="{5D7F4ACB-1ABE-402E-ADC7-D972544876F2}" type="presParOf" srcId="{F887576D-2225-44A5-9DCA-09FA595D5187}" destId="{1CD435BA-0F9D-47D1-B022-14B5BA1DAD49}" srcOrd="0" destOrd="0" presId="urn:microsoft.com/office/officeart/2005/8/layout/hierarchy1"/>
    <dgm:cxn modelId="{7FEED2F9-197E-4753-B33F-F1F6696401BE}" type="presParOf" srcId="{F887576D-2225-44A5-9DCA-09FA595D5187}" destId="{8C9FB22C-468B-4AA9-9FEF-E1FAACE182AD}" srcOrd="1" destOrd="0" presId="urn:microsoft.com/office/officeart/2005/8/layout/hierarchy1"/>
    <dgm:cxn modelId="{9DC35212-50B3-4F29-B6D9-48D3DEFF0853}" type="presParOf" srcId="{8C9FB22C-468B-4AA9-9FEF-E1FAACE182AD}" destId="{43CCA1F8-A6F8-488F-B76C-6C4845EA0803}" srcOrd="0" destOrd="0" presId="urn:microsoft.com/office/officeart/2005/8/layout/hierarchy1"/>
    <dgm:cxn modelId="{DC801112-F229-4E2B-A985-6B672CF011BA}" type="presParOf" srcId="{43CCA1F8-A6F8-488F-B76C-6C4845EA0803}" destId="{953AEB11-AE60-4E42-BB3A-01972348496A}" srcOrd="0" destOrd="0" presId="urn:microsoft.com/office/officeart/2005/8/layout/hierarchy1"/>
    <dgm:cxn modelId="{9F490687-9837-4DF4-882C-63F0BD9BF747}" type="presParOf" srcId="{43CCA1F8-A6F8-488F-B76C-6C4845EA0803}" destId="{DCDBC958-FA2A-44B4-A63A-06D9EDEA611A}" srcOrd="1" destOrd="0" presId="urn:microsoft.com/office/officeart/2005/8/layout/hierarchy1"/>
    <dgm:cxn modelId="{81A1B9D9-6C0A-4ED5-BC55-07F59DB375A2}" type="presParOf" srcId="{8C9FB22C-468B-4AA9-9FEF-E1FAACE182AD}" destId="{76625064-FB26-4CB6-832D-7725F6AF5FE5}" srcOrd="1" destOrd="0" presId="urn:microsoft.com/office/officeart/2005/8/layout/hierarchy1"/>
    <dgm:cxn modelId="{4115EF6E-407F-420A-955B-635FE12A681C}" type="presParOf" srcId="{F887576D-2225-44A5-9DCA-09FA595D5187}" destId="{EBEF8C12-D8DE-468C-A0F0-D1C03E0E481A}" srcOrd="2" destOrd="0" presId="urn:microsoft.com/office/officeart/2005/8/layout/hierarchy1"/>
    <dgm:cxn modelId="{3047551F-266E-4B56-AA04-73887F0FB240}" type="presParOf" srcId="{F887576D-2225-44A5-9DCA-09FA595D5187}" destId="{625025CC-2B34-40A1-92E6-F47E94D39A39}" srcOrd="3" destOrd="0" presId="urn:microsoft.com/office/officeart/2005/8/layout/hierarchy1"/>
    <dgm:cxn modelId="{7F59F56A-5C41-493E-A427-94BA8E541AFE}" type="presParOf" srcId="{625025CC-2B34-40A1-92E6-F47E94D39A39}" destId="{81103C7F-47B7-4ADF-BDE7-49F1209E3E6C}" srcOrd="0" destOrd="0" presId="urn:microsoft.com/office/officeart/2005/8/layout/hierarchy1"/>
    <dgm:cxn modelId="{14F63916-48B8-4948-A148-A998023619ED}" type="presParOf" srcId="{81103C7F-47B7-4ADF-BDE7-49F1209E3E6C}" destId="{F236E189-3709-42A2-BF62-23C95F99DDA1}" srcOrd="0" destOrd="0" presId="urn:microsoft.com/office/officeart/2005/8/layout/hierarchy1"/>
    <dgm:cxn modelId="{74C0CD9C-F370-436A-A00E-071211F77968}" type="presParOf" srcId="{81103C7F-47B7-4ADF-BDE7-49F1209E3E6C}" destId="{476768E1-5248-41A6-972A-C01F9B156D50}" srcOrd="1" destOrd="0" presId="urn:microsoft.com/office/officeart/2005/8/layout/hierarchy1"/>
    <dgm:cxn modelId="{FDF7EB31-E67A-4CAB-8558-B1FAB35DAA70}" type="presParOf" srcId="{625025CC-2B34-40A1-92E6-F47E94D39A39}" destId="{7309EA7B-35D0-483D-A710-5E026AC87D4A}" srcOrd="1" destOrd="0" presId="urn:microsoft.com/office/officeart/2005/8/layout/hierarchy1"/>
    <dgm:cxn modelId="{0881CAAF-02A3-47E6-B251-9ABE9E2C3AF6}" type="presParOf" srcId="{9C6E8E19-7459-4CF2-9A6E-AE6B963EA316}" destId="{CFC562A0-85B6-405C-82A2-D07929A0295F}" srcOrd="2" destOrd="0" presId="urn:microsoft.com/office/officeart/2005/8/layout/hierarchy1"/>
    <dgm:cxn modelId="{215462CA-5367-4E14-93AA-894E829EFBFE}" type="presParOf" srcId="{9C6E8E19-7459-4CF2-9A6E-AE6B963EA316}" destId="{761C6CF6-D5AF-4CD9-B9E5-58236BDA82DF}" srcOrd="3" destOrd="0" presId="urn:microsoft.com/office/officeart/2005/8/layout/hierarchy1"/>
    <dgm:cxn modelId="{32953FC4-C9D4-444C-BE8C-A9145425E48C}" type="presParOf" srcId="{761C6CF6-D5AF-4CD9-B9E5-58236BDA82DF}" destId="{7963567A-FD62-44ED-BDCC-30EA036439DB}" srcOrd="0" destOrd="0" presId="urn:microsoft.com/office/officeart/2005/8/layout/hierarchy1"/>
    <dgm:cxn modelId="{262B29E3-A263-457E-BCA2-6CFD4F1BFE1D}" type="presParOf" srcId="{7963567A-FD62-44ED-BDCC-30EA036439DB}" destId="{E075F52F-250F-4D42-B45A-73C5CD80A85A}" srcOrd="0" destOrd="0" presId="urn:microsoft.com/office/officeart/2005/8/layout/hierarchy1"/>
    <dgm:cxn modelId="{3D33BD0C-3911-498C-B0CB-A358ECD17E84}" type="presParOf" srcId="{7963567A-FD62-44ED-BDCC-30EA036439DB}" destId="{F47356C8-38AA-4FC0-81B9-B6FCFDE8FD08}" srcOrd="1" destOrd="0" presId="urn:microsoft.com/office/officeart/2005/8/layout/hierarchy1"/>
    <dgm:cxn modelId="{1DEA1B77-9D4D-4BE4-A666-FC39ED93D55E}" type="presParOf" srcId="{761C6CF6-D5AF-4CD9-B9E5-58236BDA82DF}" destId="{6A5E3A6F-FE89-4CDD-86DF-F464EC2EBA14}" srcOrd="1" destOrd="0" presId="urn:microsoft.com/office/officeart/2005/8/layout/hierarchy1"/>
    <dgm:cxn modelId="{F8DB70BA-CDCF-4021-A70B-E24D71DAB7DE}" type="presParOf" srcId="{6A5E3A6F-FE89-4CDD-86DF-F464EC2EBA14}" destId="{68ADF0DC-22EA-405A-9D4D-D22B0A6059C8}" srcOrd="0" destOrd="0" presId="urn:microsoft.com/office/officeart/2005/8/layout/hierarchy1"/>
    <dgm:cxn modelId="{061CA510-5B02-4F64-8CD2-BC149FFA5BBC}" type="presParOf" srcId="{6A5E3A6F-FE89-4CDD-86DF-F464EC2EBA14}" destId="{B10013D9-D200-4D7D-8BC4-3E42A480EE4C}" srcOrd="1" destOrd="0" presId="urn:microsoft.com/office/officeart/2005/8/layout/hierarchy1"/>
    <dgm:cxn modelId="{9B3F230D-60F2-4F97-BB23-06AEB85D3A56}" type="presParOf" srcId="{B10013D9-D200-4D7D-8BC4-3E42A480EE4C}" destId="{25488F39-0C22-4CA9-BD6B-CF09889BA433}" srcOrd="0" destOrd="0" presId="urn:microsoft.com/office/officeart/2005/8/layout/hierarchy1"/>
    <dgm:cxn modelId="{273A9724-E56C-4990-8521-7B131740947D}" type="presParOf" srcId="{25488F39-0C22-4CA9-BD6B-CF09889BA433}" destId="{68CCA5A9-5506-4FC9-8F83-39A2430FCF33}" srcOrd="0" destOrd="0" presId="urn:microsoft.com/office/officeart/2005/8/layout/hierarchy1"/>
    <dgm:cxn modelId="{50E52618-7AE8-47E9-BAE2-B6CBA49B435F}" type="presParOf" srcId="{25488F39-0C22-4CA9-BD6B-CF09889BA433}" destId="{C2F6DAF8-512C-4EAD-AC5E-84BA28FE3BE5}" srcOrd="1" destOrd="0" presId="urn:microsoft.com/office/officeart/2005/8/layout/hierarchy1"/>
    <dgm:cxn modelId="{70202FFF-00E9-4B23-8B18-E98AD880FEC1}" type="presParOf" srcId="{B10013D9-D200-4D7D-8BC4-3E42A480EE4C}" destId="{A0AA8061-6A2E-464B-85CF-9C5BB84DA666}" srcOrd="1" destOrd="0" presId="urn:microsoft.com/office/officeart/2005/8/layout/hierarchy1"/>
    <dgm:cxn modelId="{0AD99992-2FE9-4461-90AF-C24DEC3840EC}" type="presParOf" srcId="{6A5E3A6F-FE89-4CDD-86DF-F464EC2EBA14}" destId="{4DDB249A-86BE-472E-8342-46566D823CB7}" srcOrd="2" destOrd="0" presId="urn:microsoft.com/office/officeart/2005/8/layout/hierarchy1"/>
    <dgm:cxn modelId="{E97AE2DC-6C68-411F-AC85-56D713088A40}" type="presParOf" srcId="{6A5E3A6F-FE89-4CDD-86DF-F464EC2EBA14}" destId="{068F7DB2-DDE8-4BE4-8DFF-599DD2159A22}" srcOrd="3" destOrd="0" presId="urn:microsoft.com/office/officeart/2005/8/layout/hierarchy1"/>
    <dgm:cxn modelId="{E1C56DB8-D763-4822-8E62-5D8B39DC9ACA}" type="presParOf" srcId="{068F7DB2-DDE8-4BE4-8DFF-599DD2159A22}" destId="{AE166852-5698-409C-ABB6-68C58001AFE0}" srcOrd="0" destOrd="0" presId="urn:microsoft.com/office/officeart/2005/8/layout/hierarchy1"/>
    <dgm:cxn modelId="{1ABC2858-DF9B-463E-8316-B53962EE2648}" type="presParOf" srcId="{AE166852-5698-409C-ABB6-68C58001AFE0}" destId="{2E7C2E31-C8D6-40EA-8DCA-704D70BD8F65}" srcOrd="0" destOrd="0" presId="urn:microsoft.com/office/officeart/2005/8/layout/hierarchy1"/>
    <dgm:cxn modelId="{E3934FDE-2773-4B01-B8EF-47895AA85919}" type="presParOf" srcId="{AE166852-5698-409C-ABB6-68C58001AFE0}" destId="{AB9EBBBF-7D86-47A5-A9C3-0BDC2FD8C323}" srcOrd="1" destOrd="0" presId="urn:microsoft.com/office/officeart/2005/8/layout/hierarchy1"/>
    <dgm:cxn modelId="{C8287EFB-882B-4FEE-B2F5-3760EFD20DB0}" type="presParOf" srcId="{068F7DB2-DDE8-4BE4-8DFF-599DD2159A22}" destId="{BF1D78FA-852E-4AD1-AF14-BEB6A44F6A0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AB3B4C-099E-44B9-9C71-00DDD41EAD7F}" type="doc">
      <dgm:prSet loTypeId="urn:microsoft.com/office/officeart/2005/8/layout/pList2#2" loCatId="list" qsTypeId="urn:microsoft.com/office/officeart/2005/8/quickstyle/simple1" qsCatId="simple" csTypeId="urn:microsoft.com/office/officeart/2005/8/colors/accent0_3" csCatId="mainScheme" phldr="1"/>
      <dgm:spPr/>
    </dgm:pt>
    <dgm:pt modelId="{A01E3834-9E10-418C-B4B6-A0A3358FEBE1}">
      <dgm:prSet phldrT="[Текст]" custT="1">
        <dgm:style>
          <a:lnRef idx="1">
            <a:schemeClr val="accent5"/>
          </a:lnRef>
          <a:fillRef idx="2">
            <a:schemeClr val="accent5"/>
          </a:fillRef>
          <a:effectRef idx="1">
            <a:schemeClr val="accent5"/>
          </a:effectRef>
          <a:fontRef idx="minor">
            <a:schemeClr val="dk1"/>
          </a:fontRef>
        </dgm:style>
      </dgm:prSet>
      <dgm:spPr/>
      <dgm:t>
        <a:bodyPr/>
        <a:lstStyle/>
        <a:p>
          <a:r>
            <a:rPr lang="ru-RU" sz="1600" b="1" dirty="0" smtClean="0">
              <a:latin typeface="Book Antiqua" pitchFamily="18" charset="0"/>
            </a:rPr>
            <a:t>Повышение информированности родителей и детей</a:t>
          </a:r>
          <a:endParaRPr lang="ru-RU" sz="1600" b="1" dirty="0"/>
        </a:p>
      </dgm:t>
    </dgm:pt>
    <dgm:pt modelId="{F48275F4-E353-4557-8584-9FC6D2C153AC}" type="parTrans" cxnId="{FBB2EDE2-7689-4B9C-BFD2-8C9A3A6B80B4}">
      <dgm:prSet/>
      <dgm:spPr/>
      <dgm:t>
        <a:bodyPr/>
        <a:lstStyle/>
        <a:p>
          <a:endParaRPr lang="ru-RU"/>
        </a:p>
      </dgm:t>
    </dgm:pt>
    <dgm:pt modelId="{C1157151-B253-4303-9334-E42DAD6FA195}" type="sibTrans" cxnId="{FBB2EDE2-7689-4B9C-BFD2-8C9A3A6B80B4}">
      <dgm:prSet/>
      <dgm:spPr/>
      <dgm:t>
        <a:bodyPr/>
        <a:lstStyle/>
        <a:p>
          <a:endParaRPr lang="ru-RU"/>
        </a:p>
      </dgm:t>
    </dgm:pt>
    <dgm:pt modelId="{682DD8B0-1BC7-4424-B580-8E307133C8B7}">
      <dgm:prSet phldrT="[Текст]" custT="1">
        <dgm:style>
          <a:lnRef idx="1">
            <a:schemeClr val="accent5"/>
          </a:lnRef>
          <a:fillRef idx="2">
            <a:schemeClr val="accent5"/>
          </a:fillRef>
          <a:effectRef idx="1">
            <a:schemeClr val="accent5"/>
          </a:effectRef>
          <a:fontRef idx="minor">
            <a:schemeClr val="dk1"/>
          </a:fontRef>
        </dgm:style>
      </dgm:prSet>
      <dgm:spPr/>
      <dgm:t>
        <a:bodyPr/>
        <a:lstStyle/>
        <a:p>
          <a:r>
            <a:rPr lang="ru-RU" sz="1600" b="1" dirty="0" smtClean="0">
              <a:latin typeface="Book Antiqua" pitchFamily="18" charset="0"/>
            </a:rPr>
            <a:t>Повышение доступности ДО</a:t>
          </a:r>
          <a:endParaRPr lang="ru-RU" sz="1600" b="1" dirty="0">
            <a:latin typeface="Book Antiqua" pitchFamily="18" charset="0"/>
          </a:endParaRPr>
        </a:p>
      </dgm:t>
    </dgm:pt>
    <dgm:pt modelId="{9EDC790A-3FEE-48A8-9EAA-E4671393B589}" type="parTrans" cxnId="{D4F0252D-8A04-434F-B318-7A950DDCFB42}">
      <dgm:prSet/>
      <dgm:spPr/>
      <dgm:t>
        <a:bodyPr/>
        <a:lstStyle/>
        <a:p>
          <a:endParaRPr lang="ru-RU"/>
        </a:p>
      </dgm:t>
    </dgm:pt>
    <dgm:pt modelId="{AB094642-3C8C-4F7E-9CDD-A9899C2A17E1}" type="sibTrans" cxnId="{D4F0252D-8A04-434F-B318-7A950DDCFB42}">
      <dgm:prSet/>
      <dgm:spPr/>
      <dgm:t>
        <a:bodyPr/>
        <a:lstStyle/>
        <a:p>
          <a:endParaRPr lang="ru-RU"/>
        </a:p>
      </dgm:t>
    </dgm:pt>
    <dgm:pt modelId="{9ADC591B-3FBB-469E-85BF-C0D3FFE82CA1}">
      <dgm:prSet phldrT="[Текст]" custT="1">
        <dgm:style>
          <a:lnRef idx="1">
            <a:schemeClr val="accent5"/>
          </a:lnRef>
          <a:fillRef idx="2">
            <a:schemeClr val="accent5"/>
          </a:fillRef>
          <a:effectRef idx="1">
            <a:schemeClr val="accent5"/>
          </a:effectRef>
          <a:fontRef idx="minor">
            <a:schemeClr val="dk1"/>
          </a:fontRef>
        </dgm:style>
      </dgm:prSet>
      <dgm:spPr/>
      <dgm:t>
        <a:bodyPr/>
        <a:lstStyle/>
        <a:p>
          <a:r>
            <a:rPr lang="ru-RU" sz="1600" b="1" dirty="0" smtClean="0">
              <a:latin typeface="Book Antiqua" pitchFamily="18" charset="0"/>
            </a:rPr>
            <a:t>Работа с одарёнными детьми</a:t>
          </a:r>
          <a:endParaRPr lang="ru-RU" sz="1600" b="1" dirty="0"/>
        </a:p>
      </dgm:t>
    </dgm:pt>
    <dgm:pt modelId="{29FBE54A-1E43-48F1-838A-429773906773}" type="parTrans" cxnId="{4A60B95F-EE34-44CF-BE20-CD4594AED0D4}">
      <dgm:prSet/>
      <dgm:spPr/>
      <dgm:t>
        <a:bodyPr/>
        <a:lstStyle/>
        <a:p>
          <a:endParaRPr lang="ru-RU"/>
        </a:p>
      </dgm:t>
    </dgm:pt>
    <dgm:pt modelId="{E204265B-4F1E-4833-AFDC-EDF1C12CE995}" type="sibTrans" cxnId="{4A60B95F-EE34-44CF-BE20-CD4594AED0D4}">
      <dgm:prSet/>
      <dgm:spPr/>
      <dgm:t>
        <a:bodyPr/>
        <a:lstStyle/>
        <a:p>
          <a:endParaRPr lang="ru-RU"/>
        </a:p>
      </dgm:t>
    </dgm:pt>
    <dgm:pt modelId="{726AEB4A-BB09-42A7-A1A7-2A88AB6BA564}">
      <dgm:prSet custT="1">
        <dgm:style>
          <a:lnRef idx="1">
            <a:schemeClr val="accent5"/>
          </a:lnRef>
          <a:fillRef idx="2">
            <a:schemeClr val="accent5"/>
          </a:fillRef>
          <a:effectRef idx="1">
            <a:schemeClr val="accent5"/>
          </a:effectRef>
          <a:fontRef idx="minor">
            <a:schemeClr val="dk1"/>
          </a:fontRef>
        </dgm:style>
      </dgm:prSet>
      <dgm:spPr/>
      <dgm:t>
        <a:bodyPr/>
        <a:lstStyle/>
        <a:p>
          <a:r>
            <a:rPr lang="ru-RU" sz="1600" b="1" dirty="0" smtClean="0">
              <a:latin typeface="Book Antiqua" pitchFamily="18" charset="0"/>
            </a:rPr>
            <a:t>Модернизация содержания ДО и работа с кадрами</a:t>
          </a:r>
          <a:endParaRPr lang="ru-RU" sz="1600" b="1" dirty="0"/>
        </a:p>
      </dgm:t>
    </dgm:pt>
    <dgm:pt modelId="{9A9DA17D-BC22-40F6-98DF-1F0FC2EB5437}" type="parTrans" cxnId="{1103610E-CD54-49AA-ADC1-E0FC82DF37EA}">
      <dgm:prSet/>
      <dgm:spPr/>
      <dgm:t>
        <a:bodyPr/>
        <a:lstStyle/>
        <a:p>
          <a:endParaRPr lang="ru-RU"/>
        </a:p>
      </dgm:t>
    </dgm:pt>
    <dgm:pt modelId="{EA2137C9-4410-42BE-94BC-17B57143E396}" type="sibTrans" cxnId="{1103610E-CD54-49AA-ADC1-E0FC82DF37EA}">
      <dgm:prSet/>
      <dgm:spPr/>
      <dgm:t>
        <a:bodyPr/>
        <a:lstStyle/>
        <a:p>
          <a:endParaRPr lang="ru-RU"/>
        </a:p>
      </dgm:t>
    </dgm:pt>
    <dgm:pt modelId="{6F485BC1-F242-41B0-9FDB-D5B07096F275}" type="pres">
      <dgm:prSet presAssocID="{3AAB3B4C-099E-44B9-9C71-00DDD41EAD7F}" presName="Name0" presStyleCnt="0">
        <dgm:presLayoutVars>
          <dgm:dir/>
          <dgm:resizeHandles val="exact"/>
        </dgm:presLayoutVars>
      </dgm:prSet>
      <dgm:spPr/>
    </dgm:pt>
    <dgm:pt modelId="{79367DCB-E796-44B3-BD9D-F38D5470EE2C}" type="pres">
      <dgm:prSet presAssocID="{3AAB3B4C-099E-44B9-9C71-00DDD41EAD7F}" presName="bkgdShp" presStyleLbl="alignAccFollowNode1" presStyleIdx="0" presStyleCnt="1" custScaleY="79491" custLinFactNeighborY="55522"/>
      <dgm:spPr/>
    </dgm:pt>
    <dgm:pt modelId="{A9DE8A97-1068-4D10-B66B-282B7DF3A385}" type="pres">
      <dgm:prSet presAssocID="{3AAB3B4C-099E-44B9-9C71-00DDD41EAD7F}" presName="linComp" presStyleCnt="0"/>
      <dgm:spPr/>
    </dgm:pt>
    <dgm:pt modelId="{863FEF6E-0045-4235-981B-4744C20954D7}" type="pres">
      <dgm:prSet presAssocID="{A01E3834-9E10-418C-B4B6-A0A3358FEBE1}" presName="compNode" presStyleCnt="0"/>
      <dgm:spPr/>
    </dgm:pt>
    <dgm:pt modelId="{A0522C29-0CA4-46D7-BAD3-05FD524C94B7}" type="pres">
      <dgm:prSet presAssocID="{A01E3834-9E10-418C-B4B6-A0A3358FEBE1}" presName="node" presStyleLbl="node1" presStyleIdx="0" presStyleCnt="4" custScaleX="104125" custScaleY="54859" custLinFactNeighborX="1653" custLinFactNeighborY="-65679">
        <dgm:presLayoutVars>
          <dgm:bulletEnabled val="1"/>
        </dgm:presLayoutVars>
      </dgm:prSet>
      <dgm:spPr/>
      <dgm:t>
        <a:bodyPr/>
        <a:lstStyle/>
        <a:p>
          <a:endParaRPr lang="ru-RU"/>
        </a:p>
      </dgm:t>
    </dgm:pt>
    <dgm:pt modelId="{37FF9C9D-232D-4E1E-A7F9-2333F76C5C0B}" type="pres">
      <dgm:prSet presAssocID="{A01E3834-9E10-418C-B4B6-A0A3358FEBE1}" presName="invisiNode" presStyleLbl="node1" presStyleIdx="0" presStyleCnt="4"/>
      <dgm:spPr/>
    </dgm:pt>
    <dgm:pt modelId="{F59D380D-EED9-44BB-A92F-9FBE16CD7038}" type="pres">
      <dgm:prSet presAssocID="{A01E3834-9E10-418C-B4B6-A0A3358FEBE1}" presName="imagNode" presStyleLbl="fgImgPlace1" presStyleIdx="0" presStyleCnt="4" custScaleX="70342" custScaleY="78554" custLinFactNeighborX="4067" custLinFactNeighborY="-54889"/>
      <dgm:spPr>
        <a:blipFill rotWithShape="0">
          <a:blip xmlns:r="http://schemas.openxmlformats.org/officeDocument/2006/relationships" r:embed="rId1"/>
          <a:stretch>
            <a:fillRect/>
          </a:stretch>
        </a:blipFill>
      </dgm:spPr>
    </dgm:pt>
    <dgm:pt modelId="{DF6E3A45-F474-4DFF-84D8-52E2F4726761}" type="pres">
      <dgm:prSet presAssocID="{C1157151-B253-4303-9334-E42DAD6FA195}" presName="sibTrans" presStyleLbl="sibTrans2D1" presStyleIdx="0" presStyleCnt="0"/>
      <dgm:spPr/>
      <dgm:t>
        <a:bodyPr/>
        <a:lstStyle/>
        <a:p>
          <a:endParaRPr lang="ru-RU"/>
        </a:p>
      </dgm:t>
    </dgm:pt>
    <dgm:pt modelId="{769EE2CD-F938-45AE-AEE7-D58D614CAE55}" type="pres">
      <dgm:prSet presAssocID="{682DD8B0-1BC7-4424-B580-8E307133C8B7}" presName="compNode" presStyleCnt="0"/>
      <dgm:spPr/>
    </dgm:pt>
    <dgm:pt modelId="{76125D4C-326A-40F1-B287-DB9D1C68923C}" type="pres">
      <dgm:prSet presAssocID="{682DD8B0-1BC7-4424-B580-8E307133C8B7}" presName="node" presStyleLbl="node1" presStyleIdx="1" presStyleCnt="4" custScaleX="103270" custScaleY="54858" custLinFactNeighborX="582" custLinFactNeighborY="-68538">
        <dgm:presLayoutVars>
          <dgm:bulletEnabled val="1"/>
        </dgm:presLayoutVars>
      </dgm:prSet>
      <dgm:spPr/>
      <dgm:t>
        <a:bodyPr/>
        <a:lstStyle/>
        <a:p>
          <a:endParaRPr lang="ru-RU"/>
        </a:p>
      </dgm:t>
    </dgm:pt>
    <dgm:pt modelId="{633ADE13-C077-4FAA-BA82-F91A779CFF7C}" type="pres">
      <dgm:prSet presAssocID="{682DD8B0-1BC7-4424-B580-8E307133C8B7}" presName="invisiNode" presStyleLbl="node1" presStyleIdx="1" presStyleCnt="4"/>
      <dgm:spPr/>
    </dgm:pt>
    <dgm:pt modelId="{EF7608EF-D81A-44C4-A945-FD1E784031AE}" type="pres">
      <dgm:prSet presAssocID="{682DD8B0-1BC7-4424-B580-8E307133C8B7}" presName="imagNode" presStyleLbl="fgImgPlace1" presStyleIdx="1" presStyleCnt="4" custScaleX="83339" custScaleY="73982" custLinFactNeighborX="-170" custLinFactNeighborY="-52413"/>
      <dgm:spPr>
        <a:blipFill rotWithShape="0">
          <a:blip xmlns:r="http://schemas.openxmlformats.org/officeDocument/2006/relationships" r:embed="rId2"/>
          <a:stretch>
            <a:fillRect/>
          </a:stretch>
        </a:blipFill>
      </dgm:spPr>
    </dgm:pt>
    <dgm:pt modelId="{4689271C-A4AE-44F8-9B45-3D207655264D}" type="pres">
      <dgm:prSet presAssocID="{AB094642-3C8C-4F7E-9CDD-A9899C2A17E1}" presName="sibTrans" presStyleLbl="sibTrans2D1" presStyleIdx="0" presStyleCnt="0"/>
      <dgm:spPr/>
      <dgm:t>
        <a:bodyPr/>
        <a:lstStyle/>
        <a:p>
          <a:endParaRPr lang="ru-RU"/>
        </a:p>
      </dgm:t>
    </dgm:pt>
    <dgm:pt modelId="{FD28B50D-ABE4-45CC-A089-9DDD5E5E14CE}" type="pres">
      <dgm:prSet presAssocID="{9ADC591B-3FBB-469E-85BF-C0D3FFE82CA1}" presName="compNode" presStyleCnt="0"/>
      <dgm:spPr/>
    </dgm:pt>
    <dgm:pt modelId="{A873BBDB-177F-4030-BA73-AEE61C5ECA69}" type="pres">
      <dgm:prSet presAssocID="{9ADC591B-3FBB-469E-85BF-C0D3FFE82CA1}" presName="node" presStyleLbl="node1" presStyleIdx="2" presStyleCnt="4" custScaleX="100984" custScaleY="54676" custLinFactNeighborX="2592" custLinFactNeighborY="-65817">
        <dgm:presLayoutVars>
          <dgm:bulletEnabled val="1"/>
        </dgm:presLayoutVars>
      </dgm:prSet>
      <dgm:spPr/>
      <dgm:t>
        <a:bodyPr/>
        <a:lstStyle/>
        <a:p>
          <a:endParaRPr lang="ru-RU"/>
        </a:p>
      </dgm:t>
    </dgm:pt>
    <dgm:pt modelId="{0F86D01C-883E-4B0F-BFF6-D12CCC710453}" type="pres">
      <dgm:prSet presAssocID="{9ADC591B-3FBB-469E-85BF-C0D3FFE82CA1}" presName="invisiNode" presStyleLbl="node1" presStyleIdx="2" presStyleCnt="4"/>
      <dgm:spPr/>
    </dgm:pt>
    <dgm:pt modelId="{75B76752-F9A6-477C-8E0E-0215C531AD35}" type="pres">
      <dgm:prSet presAssocID="{9ADC591B-3FBB-469E-85BF-C0D3FFE82CA1}" presName="imagNode" presStyleLbl="fgImgPlace1" presStyleIdx="2" presStyleCnt="4" custScaleX="83338" custScaleY="75639" custLinFactNeighborX="-2900" custLinFactNeighborY="-61186"/>
      <dgm:spPr>
        <a:blipFill rotWithShape="0">
          <a:blip xmlns:r="http://schemas.openxmlformats.org/officeDocument/2006/relationships" r:embed="rId3"/>
          <a:stretch>
            <a:fillRect/>
          </a:stretch>
        </a:blipFill>
      </dgm:spPr>
    </dgm:pt>
    <dgm:pt modelId="{47517D49-EB7D-4508-9200-B29102E704B0}" type="pres">
      <dgm:prSet presAssocID="{E204265B-4F1E-4833-AFDC-EDF1C12CE995}" presName="sibTrans" presStyleLbl="sibTrans2D1" presStyleIdx="0" presStyleCnt="0"/>
      <dgm:spPr/>
      <dgm:t>
        <a:bodyPr/>
        <a:lstStyle/>
        <a:p>
          <a:endParaRPr lang="ru-RU"/>
        </a:p>
      </dgm:t>
    </dgm:pt>
    <dgm:pt modelId="{71335F7D-EF23-4715-93DE-0088EDAA22BF}" type="pres">
      <dgm:prSet presAssocID="{726AEB4A-BB09-42A7-A1A7-2A88AB6BA564}" presName="compNode" presStyleCnt="0"/>
      <dgm:spPr/>
    </dgm:pt>
    <dgm:pt modelId="{F8613369-1774-46A2-8EC8-9175DD8D580A}" type="pres">
      <dgm:prSet presAssocID="{726AEB4A-BB09-42A7-A1A7-2A88AB6BA564}" presName="node" presStyleLbl="node1" presStyleIdx="3" presStyleCnt="4" custScaleX="111066" custScaleY="54767" custLinFactNeighborX="3233" custLinFactNeighborY="-68606">
        <dgm:presLayoutVars>
          <dgm:bulletEnabled val="1"/>
        </dgm:presLayoutVars>
      </dgm:prSet>
      <dgm:spPr/>
      <dgm:t>
        <a:bodyPr/>
        <a:lstStyle/>
        <a:p>
          <a:endParaRPr lang="ru-RU"/>
        </a:p>
      </dgm:t>
    </dgm:pt>
    <dgm:pt modelId="{F2F7F23D-075F-4423-B653-53B0FBE53745}" type="pres">
      <dgm:prSet presAssocID="{726AEB4A-BB09-42A7-A1A7-2A88AB6BA564}" presName="invisiNode" presStyleLbl="node1" presStyleIdx="3" presStyleCnt="4"/>
      <dgm:spPr/>
    </dgm:pt>
    <dgm:pt modelId="{667224D3-B76D-48B1-8896-4669E97D8B81}" type="pres">
      <dgm:prSet presAssocID="{726AEB4A-BB09-42A7-A1A7-2A88AB6BA564}" presName="imagNode" presStyleLbl="fgImgPlace1" presStyleIdx="3" presStyleCnt="4" custScaleX="93902" custScaleY="76611" custLinFactNeighborX="-1028" custLinFactNeighborY="-51136"/>
      <dgm:spPr>
        <a:blipFill rotWithShape="0">
          <a:blip xmlns:r="http://schemas.openxmlformats.org/officeDocument/2006/relationships" r:embed="rId4"/>
          <a:stretch>
            <a:fillRect/>
          </a:stretch>
        </a:blipFill>
      </dgm:spPr>
    </dgm:pt>
  </dgm:ptLst>
  <dgm:cxnLst>
    <dgm:cxn modelId="{7E569289-8840-45A4-9FE3-EB59F2B3922F}" type="presOf" srcId="{682DD8B0-1BC7-4424-B580-8E307133C8B7}" destId="{76125D4C-326A-40F1-B287-DB9D1C68923C}" srcOrd="0" destOrd="0" presId="urn:microsoft.com/office/officeart/2005/8/layout/pList2#2"/>
    <dgm:cxn modelId="{008B8123-55CA-4DD7-91AE-047BD0FEAB4B}" type="presOf" srcId="{9ADC591B-3FBB-469E-85BF-C0D3FFE82CA1}" destId="{A873BBDB-177F-4030-BA73-AEE61C5ECA69}" srcOrd="0" destOrd="0" presId="urn:microsoft.com/office/officeart/2005/8/layout/pList2#2"/>
    <dgm:cxn modelId="{4A60B95F-EE34-44CF-BE20-CD4594AED0D4}" srcId="{3AAB3B4C-099E-44B9-9C71-00DDD41EAD7F}" destId="{9ADC591B-3FBB-469E-85BF-C0D3FFE82CA1}" srcOrd="2" destOrd="0" parTransId="{29FBE54A-1E43-48F1-838A-429773906773}" sibTransId="{E204265B-4F1E-4833-AFDC-EDF1C12CE995}"/>
    <dgm:cxn modelId="{DA709EEC-CCD1-471A-9F49-1418BC388B81}" type="presOf" srcId="{A01E3834-9E10-418C-B4B6-A0A3358FEBE1}" destId="{A0522C29-0CA4-46D7-BAD3-05FD524C94B7}" srcOrd="0" destOrd="0" presId="urn:microsoft.com/office/officeart/2005/8/layout/pList2#2"/>
    <dgm:cxn modelId="{FC0E664B-785F-4767-9D9F-928A737DD169}" type="presOf" srcId="{726AEB4A-BB09-42A7-A1A7-2A88AB6BA564}" destId="{F8613369-1774-46A2-8EC8-9175DD8D580A}" srcOrd="0" destOrd="0" presId="urn:microsoft.com/office/officeart/2005/8/layout/pList2#2"/>
    <dgm:cxn modelId="{D4F0252D-8A04-434F-B318-7A950DDCFB42}" srcId="{3AAB3B4C-099E-44B9-9C71-00DDD41EAD7F}" destId="{682DD8B0-1BC7-4424-B580-8E307133C8B7}" srcOrd="1" destOrd="0" parTransId="{9EDC790A-3FEE-48A8-9EAA-E4671393B589}" sibTransId="{AB094642-3C8C-4F7E-9CDD-A9899C2A17E1}"/>
    <dgm:cxn modelId="{1CED4F96-C6A6-4E6E-A6DD-1D9CB1DA2DD8}" type="presOf" srcId="{E204265B-4F1E-4833-AFDC-EDF1C12CE995}" destId="{47517D49-EB7D-4508-9200-B29102E704B0}" srcOrd="0" destOrd="0" presId="urn:microsoft.com/office/officeart/2005/8/layout/pList2#2"/>
    <dgm:cxn modelId="{1103610E-CD54-49AA-ADC1-E0FC82DF37EA}" srcId="{3AAB3B4C-099E-44B9-9C71-00DDD41EAD7F}" destId="{726AEB4A-BB09-42A7-A1A7-2A88AB6BA564}" srcOrd="3" destOrd="0" parTransId="{9A9DA17D-BC22-40F6-98DF-1F0FC2EB5437}" sibTransId="{EA2137C9-4410-42BE-94BC-17B57143E396}"/>
    <dgm:cxn modelId="{02314490-6F4C-43C9-9204-28B6231AD4DE}" type="presOf" srcId="{AB094642-3C8C-4F7E-9CDD-A9899C2A17E1}" destId="{4689271C-A4AE-44F8-9B45-3D207655264D}" srcOrd="0" destOrd="0" presId="urn:microsoft.com/office/officeart/2005/8/layout/pList2#2"/>
    <dgm:cxn modelId="{97D1081A-5514-4222-9264-07566A01084A}" type="presOf" srcId="{C1157151-B253-4303-9334-E42DAD6FA195}" destId="{DF6E3A45-F474-4DFF-84D8-52E2F4726761}" srcOrd="0" destOrd="0" presId="urn:microsoft.com/office/officeart/2005/8/layout/pList2#2"/>
    <dgm:cxn modelId="{FBB2EDE2-7689-4B9C-BFD2-8C9A3A6B80B4}" srcId="{3AAB3B4C-099E-44B9-9C71-00DDD41EAD7F}" destId="{A01E3834-9E10-418C-B4B6-A0A3358FEBE1}" srcOrd="0" destOrd="0" parTransId="{F48275F4-E353-4557-8584-9FC6D2C153AC}" sibTransId="{C1157151-B253-4303-9334-E42DAD6FA195}"/>
    <dgm:cxn modelId="{6841CAE7-40DC-4573-870C-7259A760708F}" type="presOf" srcId="{3AAB3B4C-099E-44B9-9C71-00DDD41EAD7F}" destId="{6F485BC1-F242-41B0-9FDB-D5B07096F275}" srcOrd="0" destOrd="0" presId="urn:microsoft.com/office/officeart/2005/8/layout/pList2#2"/>
    <dgm:cxn modelId="{8D9822AE-83A2-48FF-8545-63788A46FED0}" type="presParOf" srcId="{6F485BC1-F242-41B0-9FDB-D5B07096F275}" destId="{79367DCB-E796-44B3-BD9D-F38D5470EE2C}" srcOrd="0" destOrd="0" presId="urn:microsoft.com/office/officeart/2005/8/layout/pList2#2"/>
    <dgm:cxn modelId="{F7A180AD-AA0B-41C2-9B3C-22A3CFE2F463}" type="presParOf" srcId="{6F485BC1-F242-41B0-9FDB-D5B07096F275}" destId="{A9DE8A97-1068-4D10-B66B-282B7DF3A385}" srcOrd="1" destOrd="0" presId="urn:microsoft.com/office/officeart/2005/8/layout/pList2#2"/>
    <dgm:cxn modelId="{C66A6AB7-4519-4173-B60E-57C1C731C9DC}" type="presParOf" srcId="{A9DE8A97-1068-4D10-B66B-282B7DF3A385}" destId="{863FEF6E-0045-4235-981B-4744C20954D7}" srcOrd="0" destOrd="0" presId="urn:microsoft.com/office/officeart/2005/8/layout/pList2#2"/>
    <dgm:cxn modelId="{3B70F15C-1316-4C16-824F-E26C0D5B08F7}" type="presParOf" srcId="{863FEF6E-0045-4235-981B-4744C20954D7}" destId="{A0522C29-0CA4-46D7-BAD3-05FD524C94B7}" srcOrd="0" destOrd="0" presId="urn:microsoft.com/office/officeart/2005/8/layout/pList2#2"/>
    <dgm:cxn modelId="{110E5EB1-E854-4D15-B084-7D67A0AF9C16}" type="presParOf" srcId="{863FEF6E-0045-4235-981B-4744C20954D7}" destId="{37FF9C9D-232D-4E1E-A7F9-2333F76C5C0B}" srcOrd="1" destOrd="0" presId="urn:microsoft.com/office/officeart/2005/8/layout/pList2#2"/>
    <dgm:cxn modelId="{A9438E26-9235-4A65-93E5-88758DFE93DD}" type="presParOf" srcId="{863FEF6E-0045-4235-981B-4744C20954D7}" destId="{F59D380D-EED9-44BB-A92F-9FBE16CD7038}" srcOrd="2" destOrd="0" presId="urn:microsoft.com/office/officeart/2005/8/layout/pList2#2"/>
    <dgm:cxn modelId="{F5241345-7A2F-4172-84F1-19A0BEB37A5F}" type="presParOf" srcId="{A9DE8A97-1068-4D10-B66B-282B7DF3A385}" destId="{DF6E3A45-F474-4DFF-84D8-52E2F4726761}" srcOrd="1" destOrd="0" presId="urn:microsoft.com/office/officeart/2005/8/layout/pList2#2"/>
    <dgm:cxn modelId="{F8E7D90E-29AA-46F9-A45E-1A0653831C62}" type="presParOf" srcId="{A9DE8A97-1068-4D10-B66B-282B7DF3A385}" destId="{769EE2CD-F938-45AE-AEE7-D58D614CAE55}" srcOrd="2" destOrd="0" presId="urn:microsoft.com/office/officeart/2005/8/layout/pList2#2"/>
    <dgm:cxn modelId="{791B74CE-5D22-4F51-A00C-3F2E66A64587}" type="presParOf" srcId="{769EE2CD-F938-45AE-AEE7-D58D614CAE55}" destId="{76125D4C-326A-40F1-B287-DB9D1C68923C}" srcOrd="0" destOrd="0" presId="urn:microsoft.com/office/officeart/2005/8/layout/pList2#2"/>
    <dgm:cxn modelId="{0F699833-C0EE-4551-AC8D-2A95EBB6A5F1}" type="presParOf" srcId="{769EE2CD-F938-45AE-AEE7-D58D614CAE55}" destId="{633ADE13-C077-4FAA-BA82-F91A779CFF7C}" srcOrd="1" destOrd="0" presId="urn:microsoft.com/office/officeart/2005/8/layout/pList2#2"/>
    <dgm:cxn modelId="{9AFCE22E-8ABA-4748-BB95-FCCE6448F905}" type="presParOf" srcId="{769EE2CD-F938-45AE-AEE7-D58D614CAE55}" destId="{EF7608EF-D81A-44C4-A945-FD1E784031AE}" srcOrd="2" destOrd="0" presId="urn:microsoft.com/office/officeart/2005/8/layout/pList2#2"/>
    <dgm:cxn modelId="{2259EC69-C9E0-4A2B-967E-45C3E685E20B}" type="presParOf" srcId="{A9DE8A97-1068-4D10-B66B-282B7DF3A385}" destId="{4689271C-A4AE-44F8-9B45-3D207655264D}" srcOrd="3" destOrd="0" presId="urn:microsoft.com/office/officeart/2005/8/layout/pList2#2"/>
    <dgm:cxn modelId="{35CF9501-903F-4C3F-A3C3-40D0D4F343A4}" type="presParOf" srcId="{A9DE8A97-1068-4D10-B66B-282B7DF3A385}" destId="{FD28B50D-ABE4-45CC-A089-9DDD5E5E14CE}" srcOrd="4" destOrd="0" presId="urn:microsoft.com/office/officeart/2005/8/layout/pList2#2"/>
    <dgm:cxn modelId="{B79196B9-0730-467D-A247-D04CBE464090}" type="presParOf" srcId="{FD28B50D-ABE4-45CC-A089-9DDD5E5E14CE}" destId="{A873BBDB-177F-4030-BA73-AEE61C5ECA69}" srcOrd="0" destOrd="0" presId="urn:microsoft.com/office/officeart/2005/8/layout/pList2#2"/>
    <dgm:cxn modelId="{C77A6402-3EF9-4739-9E88-8DF6134E84EB}" type="presParOf" srcId="{FD28B50D-ABE4-45CC-A089-9DDD5E5E14CE}" destId="{0F86D01C-883E-4B0F-BFF6-D12CCC710453}" srcOrd="1" destOrd="0" presId="urn:microsoft.com/office/officeart/2005/8/layout/pList2#2"/>
    <dgm:cxn modelId="{B2B29193-4257-4CF8-97A3-99FC60630D47}" type="presParOf" srcId="{FD28B50D-ABE4-45CC-A089-9DDD5E5E14CE}" destId="{75B76752-F9A6-477C-8E0E-0215C531AD35}" srcOrd="2" destOrd="0" presId="urn:microsoft.com/office/officeart/2005/8/layout/pList2#2"/>
    <dgm:cxn modelId="{83811581-BD32-4F9B-8F6E-5BD0B9B799CF}" type="presParOf" srcId="{A9DE8A97-1068-4D10-B66B-282B7DF3A385}" destId="{47517D49-EB7D-4508-9200-B29102E704B0}" srcOrd="5" destOrd="0" presId="urn:microsoft.com/office/officeart/2005/8/layout/pList2#2"/>
    <dgm:cxn modelId="{5A7099D9-F077-472C-9738-114365995371}" type="presParOf" srcId="{A9DE8A97-1068-4D10-B66B-282B7DF3A385}" destId="{71335F7D-EF23-4715-93DE-0088EDAA22BF}" srcOrd="6" destOrd="0" presId="urn:microsoft.com/office/officeart/2005/8/layout/pList2#2"/>
    <dgm:cxn modelId="{89C83532-819E-4A2D-92C3-AED68A1B9B5B}" type="presParOf" srcId="{71335F7D-EF23-4715-93DE-0088EDAA22BF}" destId="{F8613369-1774-46A2-8EC8-9175DD8D580A}" srcOrd="0" destOrd="0" presId="urn:microsoft.com/office/officeart/2005/8/layout/pList2#2"/>
    <dgm:cxn modelId="{3BC409FA-3D8B-40B6-B2B8-57C15103DAB9}" type="presParOf" srcId="{71335F7D-EF23-4715-93DE-0088EDAA22BF}" destId="{F2F7F23D-075F-4423-B653-53B0FBE53745}" srcOrd="1" destOrd="0" presId="urn:microsoft.com/office/officeart/2005/8/layout/pList2#2"/>
    <dgm:cxn modelId="{CDE235C8-E9FA-4FA4-AFF8-4A19AB544C68}" type="presParOf" srcId="{71335F7D-EF23-4715-93DE-0088EDAA22BF}" destId="{667224D3-B76D-48B1-8896-4669E97D8B81}" srcOrd="2" destOrd="0" presId="urn:microsoft.com/office/officeart/2005/8/layout/p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A50958-21BD-4375-B643-A5CB3AA029EA}" type="doc">
      <dgm:prSet loTypeId="urn:microsoft.com/office/officeart/2005/8/layout/process5" loCatId="process" qsTypeId="urn:microsoft.com/office/officeart/2005/8/quickstyle/simple3" qsCatId="simple" csTypeId="urn:microsoft.com/office/officeart/2005/8/colors/colorful5" csCatId="colorful" phldr="1"/>
      <dgm:spPr/>
      <dgm:t>
        <a:bodyPr/>
        <a:lstStyle/>
        <a:p>
          <a:endParaRPr lang="ru-RU"/>
        </a:p>
      </dgm:t>
    </dgm:pt>
    <dgm:pt modelId="{120E4B19-32A9-4A3D-BD5F-7FBDF292487B}">
      <dgm:prSet phldrT="[Текст]" custT="1"/>
      <dgm:spPr/>
      <dgm:t>
        <a:bodyPr/>
        <a:lstStyle/>
        <a:p>
          <a:r>
            <a:rPr lang="ru-RU" sz="1800" dirty="0" smtClean="0"/>
            <a:t>Разработка и утверждение НПА на областном уровне</a:t>
          </a:r>
          <a:endParaRPr lang="ru-RU" sz="1800" dirty="0"/>
        </a:p>
      </dgm:t>
    </dgm:pt>
    <dgm:pt modelId="{FE2AA4BD-2647-4261-8B43-311F2DD68253}" type="parTrans" cxnId="{990A1DA2-DB32-4B59-9B19-2931BBF227D1}">
      <dgm:prSet/>
      <dgm:spPr/>
      <dgm:t>
        <a:bodyPr/>
        <a:lstStyle/>
        <a:p>
          <a:endParaRPr lang="ru-RU"/>
        </a:p>
      </dgm:t>
    </dgm:pt>
    <dgm:pt modelId="{869E40F9-C4EF-4461-8DF9-BA3B964BA474}" type="sibTrans" cxnId="{990A1DA2-DB32-4B59-9B19-2931BBF227D1}">
      <dgm:prSet/>
      <dgm:spPr/>
      <dgm:t>
        <a:bodyPr/>
        <a:lstStyle/>
        <a:p>
          <a:endParaRPr lang="ru-RU"/>
        </a:p>
      </dgm:t>
    </dgm:pt>
    <dgm:pt modelId="{9C74F496-CDE7-460B-8149-DA5B2A1F07C3}">
      <dgm:prSet phldrT="[Текст]" custT="1"/>
      <dgm:spPr/>
      <dgm:t>
        <a:bodyPr/>
        <a:lstStyle/>
        <a:p>
          <a:r>
            <a:rPr lang="ru-RU" sz="1800" dirty="0" smtClean="0"/>
            <a:t>Разработка и утверждение НПА на муниципальном уровне </a:t>
          </a:r>
          <a:endParaRPr lang="ru-RU" sz="1800" dirty="0"/>
        </a:p>
      </dgm:t>
    </dgm:pt>
    <dgm:pt modelId="{D2B8E797-ED59-47D0-86A9-33F6C710CA4F}" type="parTrans" cxnId="{3A757C9F-83D3-4425-AD35-046B8DFB595A}">
      <dgm:prSet/>
      <dgm:spPr/>
      <dgm:t>
        <a:bodyPr/>
        <a:lstStyle/>
        <a:p>
          <a:endParaRPr lang="ru-RU"/>
        </a:p>
      </dgm:t>
    </dgm:pt>
    <dgm:pt modelId="{ECF1A9CA-048B-43CC-9F4D-8AC7510D855A}" type="sibTrans" cxnId="{3A757C9F-83D3-4425-AD35-046B8DFB595A}">
      <dgm:prSet/>
      <dgm:spPr/>
      <dgm:t>
        <a:bodyPr/>
        <a:lstStyle/>
        <a:p>
          <a:endParaRPr lang="ru-RU"/>
        </a:p>
      </dgm:t>
    </dgm:pt>
    <dgm:pt modelId="{30EA03C9-D432-4355-8E91-91BD79327D32}">
      <dgm:prSet phldrT="[Текст]" custT="1"/>
      <dgm:spPr/>
      <dgm:t>
        <a:bodyPr/>
        <a:lstStyle/>
        <a:p>
          <a:r>
            <a:rPr lang="ru-RU" sz="1800" dirty="0" smtClean="0"/>
            <a:t>Финансовое обоснование реализации проекта </a:t>
          </a:r>
          <a:endParaRPr lang="ru-RU" sz="1800" dirty="0"/>
        </a:p>
      </dgm:t>
    </dgm:pt>
    <dgm:pt modelId="{12FC7C69-1F5B-47EC-ADE9-D25119A6EAA7}" type="parTrans" cxnId="{2B0B4A00-67BF-4909-ADA2-AFBEDDFEF559}">
      <dgm:prSet/>
      <dgm:spPr/>
      <dgm:t>
        <a:bodyPr/>
        <a:lstStyle/>
        <a:p>
          <a:endParaRPr lang="ru-RU"/>
        </a:p>
      </dgm:t>
    </dgm:pt>
    <dgm:pt modelId="{B1F4FB77-7572-437A-A5C8-19ED4603CE3C}" type="sibTrans" cxnId="{2B0B4A00-67BF-4909-ADA2-AFBEDDFEF559}">
      <dgm:prSet/>
      <dgm:spPr/>
      <dgm:t>
        <a:bodyPr/>
        <a:lstStyle/>
        <a:p>
          <a:endParaRPr lang="ru-RU"/>
        </a:p>
      </dgm:t>
    </dgm:pt>
    <dgm:pt modelId="{B0561DDB-8F6B-4EFE-BA01-388CE3FAA99A}">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800" dirty="0" smtClean="0"/>
            <a:t>Заполнение регионального сегмента федерального навигатора ДОД </a:t>
          </a:r>
          <a:endParaRPr lang="ru-RU" sz="1800" dirty="0"/>
        </a:p>
      </dgm:t>
    </dgm:pt>
    <dgm:pt modelId="{CD63F9C5-8EAF-421C-A100-2298BE68994A}" type="parTrans" cxnId="{30A09A15-FC83-44F6-A1A2-7DF834F74B29}">
      <dgm:prSet/>
      <dgm:spPr/>
      <dgm:t>
        <a:bodyPr/>
        <a:lstStyle/>
        <a:p>
          <a:endParaRPr lang="ru-RU"/>
        </a:p>
      </dgm:t>
    </dgm:pt>
    <dgm:pt modelId="{9A9C4B8D-D9FF-483B-B7A9-EFC97F0EBDFF}" type="sibTrans" cxnId="{30A09A15-FC83-44F6-A1A2-7DF834F74B29}">
      <dgm:prSet>
        <dgm:style>
          <a:lnRef idx="1">
            <a:schemeClr val="accent4"/>
          </a:lnRef>
          <a:fillRef idx="2">
            <a:schemeClr val="accent4"/>
          </a:fillRef>
          <a:effectRef idx="1">
            <a:schemeClr val="accent4"/>
          </a:effectRef>
          <a:fontRef idx="minor">
            <a:schemeClr val="dk1"/>
          </a:fontRef>
        </dgm:style>
      </dgm:prSet>
      <dgm:spPr/>
      <dgm:t>
        <a:bodyPr/>
        <a:lstStyle/>
        <a:p>
          <a:endParaRPr lang="ru-RU"/>
        </a:p>
      </dgm:t>
    </dgm:pt>
    <dgm:pt modelId="{1D564979-0E11-44C2-A2F9-62466D8B5A8C}">
      <dgm:prSet phldrT="[Текст]" custT="1"/>
      <dgm:spPr/>
      <dgm:t>
        <a:bodyPr/>
        <a:lstStyle/>
        <a:p>
          <a:r>
            <a:rPr lang="ru-RU" sz="1800" dirty="0" smtClean="0"/>
            <a:t>Выдача сертификатов на дополнительное образования</a:t>
          </a:r>
          <a:endParaRPr lang="ru-RU" sz="1800" dirty="0"/>
        </a:p>
      </dgm:t>
    </dgm:pt>
    <dgm:pt modelId="{A8BEFB92-50AB-4C9C-8C43-4F1F10EF9E30}" type="parTrans" cxnId="{2CAB20D3-C7AB-4687-B932-F6D0D2BC1BC9}">
      <dgm:prSet/>
      <dgm:spPr/>
      <dgm:t>
        <a:bodyPr/>
        <a:lstStyle/>
        <a:p>
          <a:endParaRPr lang="ru-RU"/>
        </a:p>
      </dgm:t>
    </dgm:pt>
    <dgm:pt modelId="{8227A15F-5C2D-4037-B1BE-167105D4A1D3}" type="sibTrans" cxnId="{2CAB20D3-C7AB-4687-B932-F6D0D2BC1BC9}">
      <dgm:prSet/>
      <dgm:spPr/>
      <dgm:t>
        <a:bodyPr/>
        <a:lstStyle/>
        <a:p>
          <a:endParaRPr lang="ru-RU"/>
        </a:p>
      </dgm:t>
    </dgm:pt>
    <dgm:pt modelId="{5204F7A9-2F02-485E-AF16-989826382062}">
      <dgm:prSet phldrT="[Текст]" custT="1"/>
      <dgm:spPr/>
      <dgm:t>
        <a:bodyPr/>
        <a:lstStyle/>
        <a:p>
          <a:r>
            <a:rPr lang="ru-RU" sz="2000" dirty="0" smtClean="0"/>
            <a:t>Зачисление 100%  детей на программы дополнительного образования по сертификатом ДОД</a:t>
          </a:r>
          <a:endParaRPr lang="ru-RU" sz="2000" dirty="0"/>
        </a:p>
      </dgm:t>
    </dgm:pt>
    <dgm:pt modelId="{FA8B43D7-6375-473A-9677-5C6688C8587F}" type="parTrans" cxnId="{52F439F8-1F44-4639-9A36-F6E6B5AB0363}">
      <dgm:prSet/>
      <dgm:spPr/>
      <dgm:t>
        <a:bodyPr/>
        <a:lstStyle/>
        <a:p>
          <a:endParaRPr lang="ru-RU"/>
        </a:p>
      </dgm:t>
    </dgm:pt>
    <dgm:pt modelId="{26296F8F-4E21-4678-B9E3-00DFEF9562AD}" type="sibTrans" cxnId="{52F439F8-1F44-4639-9A36-F6E6B5AB0363}">
      <dgm:prSet/>
      <dgm:spPr/>
      <dgm:t>
        <a:bodyPr/>
        <a:lstStyle/>
        <a:p>
          <a:endParaRPr lang="ru-RU"/>
        </a:p>
      </dgm:t>
    </dgm:pt>
    <dgm:pt modelId="{B52531FA-010E-481E-AEA0-EBCB46CE07D9}">
      <dgm:prSet phldrT="[Текст]" custT="1"/>
      <dgm:spPr/>
      <dgm:t>
        <a:bodyPr/>
        <a:lstStyle/>
        <a:p>
          <a:r>
            <a:rPr lang="ru-RU" sz="1800" dirty="0" smtClean="0"/>
            <a:t>Заключение соглашение с СОНКО (движение денежных потоков)</a:t>
          </a:r>
          <a:endParaRPr lang="ru-RU" sz="1800" dirty="0"/>
        </a:p>
      </dgm:t>
    </dgm:pt>
    <dgm:pt modelId="{FA9FA182-CE37-4060-8156-8ADB2E51BDCF}" type="parTrans" cxnId="{8F3F4C39-FDBE-4301-A6F9-D905476D917E}">
      <dgm:prSet/>
      <dgm:spPr/>
      <dgm:t>
        <a:bodyPr/>
        <a:lstStyle/>
        <a:p>
          <a:endParaRPr lang="ru-RU"/>
        </a:p>
      </dgm:t>
    </dgm:pt>
    <dgm:pt modelId="{6F336911-3296-445B-A2AC-0B8F73640B95}" type="sibTrans" cxnId="{8F3F4C39-FDBE-4301-A6F9-D905476D917E}">
      <dgm:prSet/>
      <dgm:spPr/>
      <dgm:t>
        <a:bodyPr/>
        <a:lstStyle/>
        <a:p>
          <a:endParaRPr lang="ru-RU"/>
        </a:p>
      </dgm:t>
    </dgm:pt>
    <dgm:pt modelId="{8716259E-4C95-41A2-A0B3-61A6094A49BB}" type="pres">
      <dgm:prSet presAssocID="{ECA50958-21BD-4375-B643-A5CB3AA029EA}" presName="diagram" presStyleCnt="0">
        <dgm:presLayoutVars>
          <dgm:dir/>
          <dgm:resizeHandles val="exact"/>
        </dgm:presLayoutVars>
      </dgm:prSet>
      <dgm:spPr/>
      <dgm:t>
        <a:bodyPr/>
        <a:lstStyle/>
        <a:p>
          <a:endParaRPr lang="ru-RU"/>
        </a:p>
      </dgm:t>
    </dgm:pt>
    <dgm:pt modelId="{07C7E0F6-27A6-4109-9919-25D210D39006}" type="pres">
      <dgm:prSet presAssocID="{120E4B19-32A9-4A3D-BD5F-7FBDF292487B}" presName="node" presStyleLbl="node1" presStyleIdx="0" presStyleCnt="7" custScaleX="130185" custScaleY="153216" custLinFactNeighborX="-19011" custLinFactNeighborY="19925">
        <dgm:presLayoutVars>
          <dgm:bulletEnabled val="1"/>
        </dgm:presLayoutVars>
      </dgm:prSet>
      <dgm:spPr/>
      <dgm:t>
        <a:bodyPr/>
        <a:lstStyle/>
        <a:p>
          <a:endParaRPr lang="ru-RU"/>
        </a:p>
      </dgm:t>
    </dgm:pt>
    <dgm:pt modelId="{27B65CBA-BDB2-4BEA-B6C7-261FFB0509FC}" type="pres">
      <dgm:prSet presAssocID="{869E40F9-C4EF-4461-8DF9-BA3B964BA474}" presName="sibTrans" presStyleLbl="sibTrans2D1" presStyleIdx="0" presStyleCnt="6"/>
      <dgm:spPr/>
      <dgm:t>
        <a:bodyPr/>
        <a:lstStyle/>
        <a:p>
          <a:endParaRPr lang="ru-RU"/>
        </a:p>
      </dgm:t>
    </dgm:pt>
    <dgm:pt modelId="{9C4473B5-5C67-4A94-9E85-221C2C66E70C}" type="pres">
      <dgm:prSet presAssocID="{869E40F9-C4EF-4461-8DF9-BA3B964BA474}" presName="connectorText" presStyleLbl="sibTrans2D1" presStyleIdx="0" presStyleCnt="6"/>
      <dgm:spPr/>
      <dgm:t>
        <a:bodyPr/>
        <a:lstStyle/>
        <a:p>
          <a:endParaRPr lang="ru-RU"/>
        </a:p>
      </dgm:t>
    </dgm:pt>
    <dgm:pt modelId="{EDD543D4-8EDF-4289-9EB3-8866B699DC6D}" type="pres">
      <dgm:prSet presAssocID="{9C74F496-CDE7-460B-8149-DA5B2A1F07C3}" presName="node" presStyleLbl="node1" presStyleIdx="1" presStyleCnt="7" custScaleX="113475" custScaleY="140281" custLinFactNeighborX="-823" custLinFactNeighborY="20138">
        <dgm:presLayoutVars>
          <dgm:bulletEnabled val="1"/>
        </dgm:presLayoutVars>
      </dgm:prSet>
      <dgm:spPr/>
      <dgm:t>
        <a:bodyPr/>
        <a:lstStyle/>
        <a:p>
          <a:endParaRPr lang="ru-RU"/>
        </a:p>
      </dgm:t>
    </dgm:pt>
    <dgm:pt modelId="{B6B91E53-5F48-4206-ADEF-EF58D002BA98}" type="pres">
      <dgm:prSet presAssocID="{ECF1A9CA-048B-43CC-9F4D-8AC7510D855A}" presName="sibTrans" presStyleLbl="sibTrans2D1" presStyleIdx="1" presStyleCnt="6"/>
      <dgm:spPr/>
      <dgm:t>
        <a:bodyPr/>
        <a:lstStyle/>
        <a:p>
          <a:endParaRPr lang="ru-RU"/>
        </a:p>
      </dgm:t>
    </dgm:pt>
    <dgm:pt modelId="{66B38409-0A3B-45B6-AD5A-593DDE9BFDA9}" type="pres">
      <dgm:prSet presAssocID="{ECF1A9CA-048B-43CC-9F4D-8AC7510D855A}" presName="connectorText" presStyleLbl="sibTrans2D1" presStyleIdx="1" presStyleCnt="6"/>
      <dgm:spPr/>
      <dgm:t>
        <a:bodyPr/>
        <a:lstStyle/>
        <a:p>
          <a:endParaRPr lang="ru-RU"/>
        </a:p>
      </dgm:t>
    </dgm:pt>
    <dgm:pt modelId="{BFF7C097-C67D-4191-93EF-0A3573C6B7FB}" type="pres">
      <dgm:prSet presAssocID="{30EA03C9-D432-4355-8E91-91BD79327D32}" presName="node" presStyleLbl="node1" presStyleIdx="2" presStyleCnt="7" custScaleX="129957" custScaleY="140281" custLinFactNeighborX="2011" custLinFactNeighborY="19555">
        <dgm:presLayoutVars>
          <dgm:bulletEnabled val="1"/>
        </dgm:presLayoutVars>
      </dgm:prSet>
      <dgm:spPr/>
      <dgm:t>
        <a:bodyPr/>
        <a:lstStyle/>
        <a:p>
          <a:endParaRPr lang="ru-RU"/>
        </a:p>
      </dgm:t>
    </dgm:pt>
    <dgm:pt modelId="{2DC51570-5716-46A9-8F3D-11FCF1ADB043}" type="pres">
      <dgm:prSet presAssocID="{B1F4FB77-7572-437A-A5C8-19ED4603CE3C}" presName="sibTrans" presStyleLbl="sibTrans2D1" presStyleIdx="2" presStyleCnt="6"/>
      <dgm:spPr/>
      <dgm:t>
        <a:bodyPr/>
        <a:lstStyle/>
        <a:p>
          <a:endParaRPr lang="ru-RU"/>
        </a:p>
      </dgm:t>
    </dgm:pt>
    <dgm:pt modelId="{56516B3C-637A-41FD-B455-8D2E60D4037A}" type="pres">
      <dgm:prSet presAssocID="{B1F4FB77-7572-437A-A5C8-19ED4603CE3C}" presName="connectorText" presStyleLbl="sibTrans2D1" presStyleIdx="2" presStyleCnt="6"/>
      <dgm:spPr/>
      <dgm:t>
        <a:bodyPr/>
        <a:lstStyle/>
        <a:p>
          <a:endParaRPr lang="ru-RU"/>
        </a:p>
      </dgm:t>
    </dgm:pt>
    <dgm:pt modelId="{0922D2DC-A2A6-41B5-AAB4-510A449CAA0E}" type="pres">
      <dgm:prSet presAssocID="{B0561DDB-8F6B-4EFE-BA01-388CE3FAA99A}" presName="node" presStyleLbl="node1" presStyleIdx="3" presStyleCnt="7" custScaleX="124230" custScaleY="151544" custLinFactNeighborX="-2316" custLinFactNeighborY="391">
        <dgm:presLayoutVars>
          <dgm:bulletEnabled val="1"/>
        </dgm:presLayoutVars>
      </dgm:prSet>
      <dgm:spPr/>
      <dgm:t>
        <a:bodyPr/>
        <a:lstStyle/>
        <a:p>
          <a:endParaRPr lang="ru-RU"/>
        </a:p>
      </dgm:t>
    </dgm:pt>
    <dgm:pt modelId="{6D4E128A-741E-4E96-BC40-D5128741C914}" type="pres">
      <dgm:prSet presAssocID="{9A9C4B8D-D9FF-483B-B7A9-EFC97F0EBDFF}" presName="sibTrans" presStyleLbl="sibTrans2D1" presStyleIdx="3" presStyleCnt="6"/>
      <dgm:spPr/>
      <dgm:t>
        <a:bodyPr/>
        <a:lstStyle/>
        <a:p>
          <a:endParaRPr lang="ru-RU"/>
        </a:p>
      </dgm:t>
    </dgm:pt>
    <dgm:pt modelId="{DAC7A26F-67A2-4339-9ABC-E25500FA76D2}" type="pres">
      <dgm:prSet presAssocID="{9A9C4B8D-D9FF-483B-B7A9-EFC97F0EBDFF}" presName="connectorText" presStyleLbl="sibTrans2D1" presStyleIdx="3" presStyleCnt="6"/>
      <dgm:spPr/>
      <dgm:t>
        <a:bodyPr/>
        <a:lstStyle/>
        <a:p>
          <a:endParaRPr lang="ru-RU"/>
        </a:p>
      </dgm:t>
    </dgm:pt>
    <dgm:pt modelId="{B3C31D53-7DF2-4D08-B4C1-60E7CEB24F5E}" type="pres">
      <dgm:prSet presAssocID="{B52531FA-010E-481E-AEA0-EBCB46CE07D9}" presName="node" presStyleLbl="node1" presStyleIdx="4" presStyleCnt="7" custScaleX="119386" custScaleY="150666">
        <dgm:presLayoutVars>
          <dgm:bulletEnabled val="1"/>
        </dgm:presLayoutVars>
      </dgm:prSet>
      <dgm:spPr/>
      <dgm:t>
        <a:bodyPr/>
        <a:lstStyle/>
        <a:p>
          <a:endParaRPr lang="ru-RU"/>
        </a:p>
      </dgm:t>
    </dgm:pt>
    <dgm:pt modelId="{9E0191CF-11E0-4405-B015-601BA5ACCDF1}" type="pres">
      <dgm:prSet presAssocID="{6F336911-3296-445B-A2AC-0B8F73640B95}" presName="sibTrans" presStyleLbl="sibTrans2D1" presStyleIdx="4" presStyleCnt="6"/>
      <dgm:spPr/>
      <dgm:t>
        <a:bodyPr/>
        <a:lstStyle/>
        <a:p>
          <a:endParaRPr lang="ru-RU"/>
        </a:p>
      </dgm:t>
    </dgm:pt>
    <dgm:pt modelId="{125230DA-CBBD-482D-A98C-94828B071B7D}" type="pres">
      <dgm:prSet presAssocID="{6F336911-3296-445B-A2AC-0B8F73640B95}" presName="connectorText" presStyleLbl="sibTrans2D1" presStyleIdx="4" presStyleCnt="6"/>
      <dgm:spPr/>
      <dgm:t>
        <a:bodyPr/>
        <a:lstStyle/>
        <a:p>
          <a:endParaRPr lang="ru-RU"/>
        </a:p>
      </dgm:t>
    </dgm:pt>
    <dgm:pt modelId="{469EC8C8-A2D3-4532-8041-CDFE32F7EC8D}" type="pres">
      <dgm:prSet presAssocID="{1D564979-0E11-44C2-A2F9-62466D8B5A8C}" presName="node" presStyleLbl="node1" presStyleIdx="5" presStyleCnt="7" custScaleX="128354" custScaleY="151047" custLinFactNeighborX="-19380" custLinFactNeighborY="-6489">
        <dgm:presLayoutVars>
          <dgm:bulletEnabled val="1"/>
        </dgm:presLayoutVars>
      </dgm:prSet>
      <dgm:spPr/>
      <dgm:t>
        <a:bodyPr/>
        <a:lstStyle/>
        <a:p>
          <a:endParaRPr lang="ru-RU"/>
        </a:p>
      </dgm:t>
    </dgm:pt>
    <dgm:pt modelId="{E4EE148F-D317-4417-91AD-588643DD880C}" type="pres">
      <dgm:prSet presAssocID="{8227A15F-5C2D-4037-B1BE-167105D4A1D3}" presName="sibTrans" presStyleLbl="sibTrans2D1" presStyleIdx="5" presStyleCnt="6"/>
      <dgm:spPr/>
      <dgm:t>
        <a:bodyPr/>
        <a:lstStyle/>
        <a:p>
          <a:endParaRPr lang="ru-RU"/>
        </a:p>
      </dgm:t>
    </dgm:pt>
    <dgm:pt modelId="{8EEEB32A-42F2-40DF-A98B-58BBDD91442C}" type="pres">
      <dgm:prSet presAssocID="{8227A15F-5C2D-4037-B1BE-167105D4A1D3}" presName="connectorText" presStyleLbl="sibTrans2D1" presStyleIdx="5" presStyleCnt="6"/>
      <dgm:spPr/>
      <dgm:t>
        <a:bodyPr/>
        <a:lstStyle/>
        <a:p>
          <a:endParaRPr lang="ru-RU"/>
        </a:p>
      </dgm:t>
    </dgm:pt>
    <dgm:pt modelId="{40CCD2BB-EAD5-4FB7-A4D6-41F81E8477F8}" type="pres">
      <dgm:prSet presAssocID="{5204F7A9-2F02-485E-AF16-989826382062}" presName="node" presStyleLbl="node1" presStyleIdx="6" presStyleCnt="7" custScaleX="282552" custScaleY="82709" custLinFactX="3588" custLinFactNeighborX="100000" custLinFactNeighborY="-17375">
        <dgm:presLayoutVars>
          <dgm:bulletEnabled val="1"/>
        </dgm:presLayoutVars>
      </dgm:prSet>
      <dgm:spPr/>
      <dgm:t>
        <a:bodyPr/>
        <a:lstStyle/>
        <a:p>
          <a:endParaRPr lang="ru-RU"/>
        </a:p>
      </dgm:t>
    </dgm:pt>
  </dgm:ptLst>
  <dgm:cxnLst>
    <dgm:cxn modelId="{DE85FE59-50E1-455E-BDEB-6FD2C3F98AF5}" type="presOf" srcId="{B0561DDB-8F6B-4EFE-BA01-388CE3FAA99A}" destId="{0922D2DC-A2A6-41B5-AAB4-510A449CAA0E}" srcOrd="0" destOrd="0" presId="urn:microsoft.com/office/officeart/2005/8/layout/process5"/>
    <dgm:cxn modelId="{2744362D-BC1A-45A7-813A-B5558C7C044B}" type="presOf" srcId="{1D564979-0E11-44C2-A2F9-62466D8B5A8C}" destId="{469EC8C8-A2D3-4532-8041-CDFE32F7EC8D}" srcOrd="0" destOrd="0" presId="urn:microsoft.com/office/officeart/2005/8/layout/process5"/>
    <dgm:cxn modelId="{948B4335-AB8C-419B-86D1-0E4A0C60D3DA}" type="presOf" srcId="{ECF1A9CA-048B-43CC-9F4D-8AC7510D855A}" destId="{66B38409-0A3B-45B6-AD5A-593DDE9BFDA9}" srcOrd="1" destOrd="0" presId="urn:microsoft.com/office/officeart/2005/8/layout/process5"/>
    <dgm:cxn modelId="{F737C153-BB71-45D5-9759-E44D32B8DEF0}" type="presOf" srcId="{B1F4FB77-7572-437A-A5C8-19ED4603CE3C}" destId="{56516B3C-637A-41FD-B455-8D2E60D4037A}" srcOrd="1" destOrd="0" presId="urn:microsoft.com/office/officeart/2005/8/layout/process5"/>
    <dgm:cxn modelId="{5112538D-B49B-458D-9F7B-1A1006D66C42}" type="presOf" srcId="{869E40F9-C4EF-4461-8DF9-BA3B964BA474}" destId="{27B65CBA-BDB2-4BEA-B6C7-261FFB0509FC}" srcOrd="0" destOrd="0" presId="urn:microsoft.com/office/officeart/2005/8/layout/process5"/>
    <dgm:cxn modelId="{990A1DA2-DB32-4B59-9B19-2931BBF227D1}" srcId="{ECA50958-21BD-4375-B643-A5CB3AA029EA}" destId="{120E4B19-32A9-4A3D-BD5F-7FBDF292487B}" srcOrd="0" destOrd="0" parTransId="{FE2AA4BD-2647-4261-8B43-311F2DD68253}" sibTransId="{869E40F9-C4EF-4461-8DF9-BA3B964BA474}"/>
    <dgm:cxn modelId="{5BF071A8-7194-49C2-A850-929A7B19C72B}" type="presOf" srcId="{9A9C4B8D-D9FF-483B-B7A9-EFC97F0EBDFF}" destId="{6D4E128A-741E-4E96-BC40-D5128741C914}" srcOrd="0" destOrd="0" presId="urn:microsoft.com/office/officeart/2005/8/layout/process5"/>
    <dgm:cxn modelId="{6ED2E72F-FED7-4E1F-9872-152E5F2CB808}" type="presOf" srcId="{ECF1A9CA-048B-43CC-9F4D-8AC7510D855A}" destId="{B6B91E53-5F48-4206-ADEF-EF58D002BA98}" srcOrd="0" destOrd="0" presId="urn:microsoft.com/office/officeart/2005/8/layout/process5"/>
    <dgm:cxn modelId="{8555A28A-C40D-4949-AFC1-FD7D39A71B9A}" type="presOf" srcId="{9A9C4B8D-D9FF-483B-B7A9-EFC97F0EBDFF}" destId="{DAC7A26F-67A2-4339-9ABC-E25500FA76D2}" srcOrd="1" destOrd="0" presId="urn:microsoft.com/office/officeart/2005/8/layout/process5"/>
    <dgm:cxn modelId="{A4F11211-A0F1-43E9-92CD-D07CE7A7A22F}" type="presOf" srcId="{30EA03C9-D432-4355-8E91-91BD79327D32}" destId="{BFF7C097-C67D-4191-93EF-0A3573C6B7FB}" srcOrd="0" destOrd="0" presId="urn:microsoft.com/office/officeart/2005/8/layout/process5"/>
    <dgm:cxn modelId="{8F3F4C39-FDBE-4301-A6F9-D905476D917E}" srcId="{ECA50958-21BD-4375-B643-A5CB3AA029EA}" destId="{B52531FA-010E-481E-AEA0-EBCB46CE07D9}" srcOrd="4" destOrd="0" parTransId="{FA9FA182-CE37-4060-8156-8ADB2E51BDCF}" sibTransId="{6F336911-3296-445B-A2AC-0B8F73640B95}"/>
    <dgm:cxn modelId="{52F439F8-1F44-4639-9A36-F6E6B5AB0363}" srcId="{ECA50958-21BD-4375-B643-A5CB3AA029EA}" destId="{5204F7A9-2F02-485E-AF16-989826382062}" srcOrd="6" destOrd="0" parTransId="{FA8B43D7-6375-473A-9677-5C6688C8587F}" sibTransId="{26296F8F-4E21-4678-B9E3-00DFEF9562AD}"/>
    <dgm:cxn modelId="{3C381792-77B0-4A31-A5A2-3D553456D41C}" type="presOf" srcId="{8227A15F-5C2D-4037-B1BE-167105D4A1D3}" destId="{8EEEB32A-42F2-40DF-A98B-58BBDD91442C}" srcOrd="1" destOrd="0" presId="urn:microsoft.com/office/officeart/2005/8/layout/process5"/>
    <dgm:cxn modelId="{C4D403F7-E45A-40F7-BAEE-737E0BAC962D}" type="presOf" srcId="{ECA50958-21BD-4375-B643-A5CB3AA029EA}" destId="{8716259E-4C95-41A2-A0B3-61A6094A49BB}" srcOrd="0" destOrd="0" presId="urn:microsoft.com/office/officeart/2005/8/layout/process5"/>
    <dgm:cxn modelId="{2B0B4A00-67BF-4909-ADA2-AFBEDDFEF559}" srcId="{ECA50958-21BD-4375-B643-A5CB3AA029EA}" destId="{30EA03C9-D432-4355-8E91-91BD79327D32}" srcOrd="2" destOrd="0" parTransId="{12FC7C69-1F5B-47EC-ADE9-D25119A6EAA7}" sibTransId="{B1F4FB77-7572-437A-A5C8-19ED4603CE3C}"/>
    <dgm:cxn modelId="{F7151478-BA53-495C-A524-9BD460B6CF18}" type="presOf" srcId="{9C74F496-CDE7-460B-8149-DA5B2A1F07C3}" destId="{EDD543D4-8EDF-4289-9EB3-8866B699DC6D}" srcOrd="0" destOrd="0" presId="urn:microsoft.com/office/officeart/2005/8/layout/process5"/>
    <dgm:cxn modelId="{AB889083-3A27-4676-873A-A2CEF184A53D}" type="presOf" srcId="{B52531FA-010E-481E-AEA0-EBCB46CE07D9}" destId="{B3C31D53-7DF2-4D08-B4C1-60E7CEB24F5E}" srcOrd="0" destOrd="0" presId="urn:microsoft.com/office/officeart/2005/8/layout/process5"/>
    <dgm:cxn modelId="{2CAB20D3-C7AB-4687-B932-F6D0D2BC1BC9}" srcId="{ECA50958-21BD-4375-B643-A5CB3AA029EA}" destId="{1D564979-0E11-44C2-A2F9-62466D8B5A8C}" srcOrd="5" destOrd="0" parTransId="{A8BEFB92-50AB-4C9C-8C43-4F1F10EF9E30}" sibTransId="{8227A15F-5C2D-4037-B1BE-167105D4A1D3}"/>
    <dgm:cxn modelId="{30A09A15-FC83-44F6-A1A2-7DF834F74B29}" srcId="{ECA50958-21BD-4375-B643-A5CB3AA029EA}" destId="{B0561DDB-8F6B-4EFE-BA01-388CE3FAA99A}" srcOrd="3" destOrd="0" parTransId="{CD63F9C5-8EAF-421C-A100-2298BE68994A}" sibTransId="{9A9C4B8D-D9FF-483B-B7A9-EFC97F0EBDFF}"/>
    <dgm:cxn modelId="{F0FD5441-CA16-409C-AD41-931A39FABF68}" type="presOf" srcId="{120E4B19-32A9-4A3D-BD5F-7FBDF292487B}" destId="{07C7E0F6-27A6-4109-9919-25D210D39006}" srcOrd="0" destOrd="0" presId="urn:microsoft.com/office/officeart/2005/8/layout/process5"/>
    <dgm:cxn modelId="{C813AAAC-71AE-459D-8DA9-E8DFF1665276}" type="presOf" srcId="{869E40F9-C4EF-4461-8DF9-BA3B964BA474}" destId="{9C4473B5-5C67-4A94-9E85-221C2C66E70C}" srcOrd="1" destOrd="0" presId="urn:microsoft.com/office/officeart/2005/8/layout/process5"/>
    <dgm:cxn modelId="{FCB4B524-3CCA-4ED6-B5A7-50E6B10C1531}" type="presOf" srcId="{6F336911-3296-445B-A2AC-0B8F73640B95}" destId="{9E0191CF-11E0-4405-B015-601BA5ACCDF1}" srcOrd="0" destOrd="0" presId="urn:microsoft.com/office/officeart/2005/8/layout/process5"/>
    <dgm:cxn modelId="{3A757C9F-83D3-4425-AD35-046B8DFB595A}" srcId="{ECA50958-21BD-4375-B643-A5CB3AA029EA}" destId="{9C74F496-CDE7-460B-8149-DA5B2A1F07C3}" srcOrd="1" destOrd="0" parTransId="{D2B8E797-ED59-47D0-86A9-33F6C710CA4F}" sibTransId="{ECF1A9CA-048B-43CC-9F4D-8AC7510D855A}"/>
    <dgm:cxn modelId="{E1B993D6-3762-4828-8A32-16715EE8822E}" type="presOf" srcId="{6F336911-3296-445B-A2AC-0B8F73640B95}" destId="{125230DA-CBBD-482D-A98C-94828B071B7D}" srcOrd="1" destOrd="0" presId="urn:microsoft.com/office/officeart/2005/8/layout/process5"/>
    <dgm:cxn modelId="{DAB851C3-5CAA-4200-890D-6D91E34CA660}" type="presOf" srcId="{5204F7A9-2F02-485E-AF16-989826382062}" destId="{40CCD2BB-EAD5-4FB7-A4D6-41F81E8477F8}" srcOrd="0" destOrd="0" presId="urn:microsoft.com/office/officeart/2005/8/layout/process5"/>
    <dgm:cxn modelId="{F0F993DE-C767-4F4E-A5F5-0F496C2191C3}" type="presOf" srcId="{B1F4FB77-7572-437A-A5C8-19ED4603CE3C}" destId="{2DC51570-5716-46A9-8F3D-11FCF1ADB043}" srcOrd="0" destOrd="0" presId="urn:microsoft.com/office/officeart/2005/8/layout/process5"/>
    <dgm:cxn modelId="{B4942CCD-A07B-4402-B97C-702678A587AD}" type="presOf" srcId="{8227A15F-5C2D-4037-B1BE-167105D4A1D3}" destId="{E4EE148F-D317-4417-91AD-588643DD880C}" srcOrd="0" destOrd="0" presId="urn:microsoft.com/office/officeart/2005/8/layout/process5"/>
    <dgm:cxn modelId="{8AB4E26D-4A95-4F15-B0C4-3301A8455560}" type="presParOf" srcId="{8716259E-4C95-41A2-A0B3-61A6094A49BB}" destId="{07C7E0F6-27A6-4109-9919-25D210D39006}" srcOrd="0" destOrd="0" presId="urn:microsoft.com/office/officeart/2005/8/layout/process5"/>
    <dgm:cxn modelId="{2FA72196-28E6-4F70-9D1E-494428244D88}" type="presParOf" srcId="{8716259E-4C95-41A2-A0B3-61A6094A49BB}" destId="{27B65CBA-BDB2-4BEA-B6C7-261FFB0509FC}" srcOrd="1" destOrd="0" presId="urn:microsoft.com/office/officeart/2005/8/layout/process5"/>
    <dgm:cxn modelId="{37D7E512-3021-4E9C-A38F-FAAA2DF3D16C}" type="presParOf" srcId="{27B65CBA-BDB2-4BEA-B6C7-261FFB0509FC}" destId="{9C4473B5-5C67-4A94-9E85-221C2C66E70C}" srcOrd="0" destOrd="0" presId="urn:microsoft.com/office/officeart/2005/8/layout/process5"/>
    <dgm:cxn modelId="{2D4D6078-1001-44F8-BB27-171FAC5CC66A}" type="presParOf" srcId="{8716259E-4C95-41A2-A0B3-61A6094A49BB}" destId="{EDD543D4-8EDF-4289-9EB3-8866B699DC6D}" srcOrd="2" destOrd="0" presId="urn:microsoft.com/office/officeart/2005/8/layout/process5"/>
    <dgm:cxn modelId="{117B34F0-DECE-43D6-A4A3-343563FC5661}" type="presParOf" srcId="{8716259E-4C95-41A2-A0B3-61A6094A49BB}" destId="{B6B91E53-5F48-4206-ADEF-EF58D002BA98}" srcOrd="3" destOrd="0" presId="urn:microsoft.com/office/officeart/2005/8/layout/process5"/>
    <dgm:cxn modelId="{98952C68-1C22-4320-8F35-E815D4936FE9}" type="presParOf" srcId="{B6B91E53-5F48-4206-ADEF-EF58D002BA98}" destId="{66B38409-0A3B-45B6-AD5A-593DDE9BFDA9}" srcOrd="0" destOrd="0" presId="urn:microsoft.com/office/officeart/2005/8/layout/process5"/>
    <dgm:cxn modelId="{4645277F-852A-4272-8D31-E314114F06F0}" type="presParOf" srcId="{8716259E-4C95-41A2-A0B3-61A6094A49BB}" destId="{BFF7C097-C67D-4191-93EF-0A3573C6B7FB}" srcOrd="4" destOrd="0" presId="urn:microsoft.com/office/officeart/2005/8/layout/process5"/>
    <dgm:cxn modelId="{A2972A20-400A-471D-A382-BB92E14D7C52}" type="presParOf" srcId="{8716259E-4C95-41A2-A0B3-61A6094A49BB}" destId="{2DC51570-5716-46A9-8F3D-11FCF1ADB043}" srcOrd="5" destOrd="0" presId="urn:microsoft.com/office/officeart/2005/8/layout/process5"/>
    <dgm:cxn modelId="{D1474FA8-2A91-401F-929D-6722B3BAACCF}" type="presParOf" srcId="{2DC51570-5716-46A9-8F3D-11FCF1ADB043}" destId="{56516B3C-637A-41FD-B455-8D2E60D4037A}" srcOrd="0" destOrd="0" presId="urn:microsoft.com/office/officeart/2005/8/layout/process5"/>
    <dgm:cxn modelId="{EDCD1F4D-DC52-44F7-B05C-B0B981ADD4B8}" type="presParOf" srcId="{8716259E-4C95-41A2-A0B3-61A6094A49BB}" destId="{0922D2DC-A2A6-41B5-AAB4-510A449CAA0E}" srcOrd="6" destOrd="0" presId="urn:microsoft.com/office/officeart/2005/8/layout/process5"/>
    <dgm:cxn modelId="{08903B0B-4861-43A2-AD6A-FE66F66988A9}" type="presParOf" srcId="{8716259E-4C95-41A2-A0B3-61A6094A49BB}" destId="{6D4E128A-741E-4E96-BC40-D5128741C914}" srcOrd="7" destOrd="0" presId="urn:microsoft.com/office/officeart/2005/8/layout/process5"/>
    <dgm:cxn modelId="{B4964AC7-5EEE-4E3B-95A4-F19AE56BBB5F}" type="presParOf" srcId="{6D4E128A-741E-4E96-BC40-D5128741C914}" destId="{DAC7A26F-67A2-4339-9ABC-E25500FA76D2}" srcOrd="0" destOrd="0" presId="urn:microsoft.com/office/officeart/2005/8/layout/process5"/>
    <dgm:cxn modelId="{7CD0BBBF-B31F-4F57-81A4-C8DEC122F1A8}" type="presParOf" srcId="{8716259E-4C95-41A2-A0B3-61A6094A49BB}" destId="{B3C31D53-7DF2-4D08-B4C1-60E7CEB24F5E}" srcOrd="8" destOrd="0" presId="urn:microsoft.com/office/officeart/2005/8/layout/process5"/>
    <dgm:cxn modelId="{9B16DFCB-BB3D-4B45-B666-B46A3B2B8AF0}" type="presParOf" srcId="{8716259E-4C95-41A2-A0B3-61A6094A49BB}" destId="{9E0191CF-11E0-4405-B015-601BA5ACCDF1}" srcOrd="9" destOrd="0" presId="urn:microsoft.com/office/officeart/2005/8/layout/process5"/>
    <dgm:cxn modelId="{CB74CA87-FA45-4E2A-83C9-3985E57FA169}" type="presParOf" srcId="{9E0191CF-11E0-4405-B015-601BA5ACCDF1}" destId="{125230DA-CBBD-482D-A98C-94828B071B7D}" srcOrd="0" destOrd="0" presId="urn:microsoft.com/office/officeart/2005/8/layout/process5"/>
    <dgm:cxn modelId="{D5F17922-8999-456B-B008-A5E5E878E510}" type="presParOf" srcId="{8716259E-4C95-41A2-A0B3-61A6094A49BB}" destId="{469EC8C8-A2D3-4532-8041-CDFE32F7EC8D}" srcOrd="10" destOrd="0" presId="urn:microsoft.com/office/officeart/2005/8/layout/process5"/>
    <dgm:cxn modelId="{83B91CC4-9927-467B-B0BE-060DC420335B}" type="presParOf" srcId="{8716259E-4C95-41A2-A0B3-61A6094A49BB}" destId="{E4EE148F-D317-4417-91AD-588643DD880C}" srcOrd="11" destOrd="0" presId="urn:microsoft.com/office/officeart/2005/8/layout/process5"/>
    <dgm:cxn modelId="{F15DA440-0352-4D4C-886E-65A48270D11E}" type="presParOf" srcId="{E4EE148F-D317-4417-91AD-588643DD880C}" destId="{8EEEB32A-42F2-40DF-A98B-58BBDD91442C}" srcOrd="0" destOrd="0" presId="urn:microsoft.com/office/officeart/2005/8/layout/process5"/>
    <dgm:cxn modelId="{4195797D-CD57-483F-B3E7-E4DD70802954}" type="presParOf" srcId="{8716259E-4C95-41A2-A0B3-61A6094A49BB}" destId="{40CCD2BB-EAD5-4FB7-A4D6-41F81E8477F8}" srcOrd="12"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4302231" cy="34106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5623697" y="1"/>
            <a:ext cx="4302231" cy="341064"/>
          </a:xfrm>
          <a:prstGeom prst="rect">
            <a:avLst/>
          </a:prstGeom>
        </p:spPr>
        <p:txBody>
          <a:bodyPr vert="horz" lIns="91440" tIns="45720" rIns="91440" bIns="45720" rtlCol="0"/>
          <a:lstStyle>
            <a:lvl1pPr algn="r">
              <a:defRPr sz="1200"/>
            </a:lvl1pPr>
          </a:lstStyle>
          <a:p>
            <a:fld id="{CB81046C-F6F4-4932-AF15-526FB2FD8894}" type="datetimeFigureOut">
              <a:rPr lang="ru-RU" smtClean="0"/>
              <a:t>19.02.2019</a:t>
            </a:fld>
            <a:endParaRPr lang="ru-RU"/>
          </a:p>
        </p:txBody>
      </p:sp>
      <p:sp>
        <p:nvSpPr>
          <p:cNvPr id="4" name="Нижний колонтитул 3"/>
          <p:cNvSpPr>
            <a:spLocks noGrp="1"/>
          </p:cNvSpPr>
          <p:nvPr>
            <p:ph type="ftr" sz="quarter" idx="2"/>
          </p:nvPr>
        </p:nvSpPr>
        <p:spPr>
          <a:xfrm>
            <a:off x="0" y="6456612"/>
            <a:ext cx="4302231" cy="341063"/>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5623697" y="6456612"/>
            <a:ext cx="4302231" cy="341063"/>
          </a:xfrm>
          <a:prstGeom prst="rect">
            <a:avLst/>
          </a:prstGeom>
        </p:spPr>
        <p:txBody>
          <a:bodyPr vert="horz" lIns="91440" tIns="45720" rIns="91440" bIns="45720" rtlCol="0" anchor="b"/>
          <a:lstStyle>
            <a:lvl1pPr algn="r">
              <a:defRPr sz="1200"/>
            </a:lvl1pPr>
          </a:lstStyle>
          <a:p>
            <a:fld id="{9DFB0CB9-8C9A-4CFC-91C4-20117829AA10}" type="slidenum">
              <a:rPr lang="ru-RU" smtClean="0"/>
              <a:t>‹#›</a:t>
            </a:fld>
            <a:endParaRPr lang="ru-RU"/>
          </a:p>
        </p:txBody>
      </p:sp>
    </p:spTree>
    <p:extLst>
      <p:ext uri="{BB962C8B-B14F-4D97-AF65-F5344CB8AC3E}">
        <p14:creationId xmlns:p14="http://schemas.microsoft.com/office/powerpoint/2010/main" val="991791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4302231" cy="34106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623697" y="1"/>
            <a:ext cx="4302231" cy="341064"/>
          </a:xfrm>
          <a:prstGeom prst="rect">
            <a:avLst/>
          </a:prstGeom>
        </p:spPr>
        <p:txBody>
          <a:bodyPr vert="horz" lIns="91440" tIns="45720" rIns="91440" bIns="45720" rtlCol="0"/>
          <a:lstStyle>
            <a:lvl1pPr algn="r">
              <a:defRPr sz="1200"/>
            </a:lvl1pPr>
          </a:lstStyle>
          <a:p>
            <a:fld id="{FC34A361-055A-4AF6-B14C-80F01FB63851}" type="datetimeFigureOut">
              <a:rPr lang="ru-RU" smtClean="0"/>
              <a:t>19.02.2019</a:t>
            </a:fld>
            <a:endParaRPr lang="ru-RU"/>
          </a:p>
        </p:txBody>
      </p:sp>
      <p:sp>
        <p:nvSpPr>
          <p:cNvPr id="4" name="Образ слайда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92823" y="3271381"/>
            <a:ext cx="7942580" cy="267658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456612"/>
            <a:ext cx="4302231" cy="341063"/>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623697" y="6456612"/>
            <a:ext cx="4302231" cy="341063"/>
          </a:xfrm>
          <a:prstGeom prst="rect">
            <a:avLst/>
          </a:prstGeom>
        </p:spPr>
        <p:txBody>
          <a:bodyPr vert="horz" lIns="91440" tIns="45720" rIns="91440" bIns="45720" rtlCol="0" anchor="b"/>
          <a:lstStyle>
            <a:lvl1pPr algn="r">
              <a:defRPr sz="1200"/>
            </a:lvl1pPr>
          </a:lstStyle>
          <a:p>
            <a:fld id="{5DF6AEDF-72EC-4DF6-A108-CF6F364D250A}" type="slidenum">
              <a:rPr lang="ru-RU" smtClean="0"/>
              <a:t>‹#›</a:t>
            </a:fld>
            <a:endParaRPr lang="ru-RU"/>
          </a:p>
        </p:txBody>
      </p:sp>
    </p:spTree>
    <p:extLst>
      <p:ext uri="{BB962C8B-B14F-4D97-AF65-F5344CB8AC3E}">
        <p14:creationId xmlns:p14="http://schemas.microsoft.com/office/powerpoint/2010/main" val="36274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925763" y="849313"/>
            <a:ext cx="4076700" cy="229393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DF6AEDF-72EC-4DF6-A108-CF6F364D250A}" type="slidenum">
              <a:rPr lang="ru-RU" smtClean="0"/>
              <a:t>1</a:t>
            </a:fld>
            <a:endParaRPr lang="ru-RU"/>
          </a:p>
        </p:txBody>
      </p:sp>
    </p:spTree>
    <p:extLst>
      <p:ext uri="{BB962C8B-B14F-4D97-AF65-F5344CB8AC3E}">
        <p14:creationId xmlns:p14="http://schemas.microsoft.com/office/powerpoint/2010/main" val="2832646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925763" y="849313"/>
            <a:ext cx="4076700" cy="229393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DF6AEDF-72EC-4DF6-A108-CF6F364D250A}" type="slidenum">
              <a:rPr lang="ru-RU" smtClean="0"/>
              <a:t>2</a:t>
            </a:fld>
            <a:endParaRPr lang="ru-RU"/>
          </a:p>
        </p:txBody>
      </p:sp>
    </p:spTree>
    <p:extLst>
      <p:ext uri="{BB962C8B-B14F-4D97-AF65-F5344CB8AC3E}">
        <p14:creationId xmlns:p14="http://schemas.microsoft.com/office/powerpoint/2010/main" val="3454769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DF6AEDF-72EC-4DF6-A108-CF6F364D250A}" type="slidenum">
              <a:rPr lang="ru-RU" smtClean="0"/>
              <a:t>5</a:t>
            </a:fld>
            <a:endParaRPr lang="ru-RU"/>
          </a:p>
        </p:txBody>
      </p:sp>
    </p:spTree>
    <p:extLst>
      <p:ext uri="{BB962C8B-B14F-4D97-AF65-F5344CB8AC3E}">
        <p14:creationId xmlns:p14="http://schemas.microsoft.com/office/powerpoint/2010/main" val="2821370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40000" lnSpcReduction="20000"/>
          </a:bodyPr>
          <a:lstStyle/>
          <a:p>
            <a:r>
              <a:rPr lang="ru-RU" dirty="0" smtClean="0"/>
              <a:t>Цель проекта: Обеспечение к 2020 году охвата не менее 70 - 75% детей в возрасте от 5 до 18 лет качественными дополнительными общеобразовательными программами</a:t>
            </a:r>
          </a:p>
          <a:p>
            <a:r>
              <a:rPr lang="ru-RU" dirty="0" smtClean="0"/>
              <a:t>Результатами реализации проекта должны стать:</a:t>
            </a:r>
          </a:p>
          <a:p>
            <a:endParaRPr lang="ru-RU" dirty="0" smtClean="0"/>
          </a:p>
          <a:p>
            <a:pPr marL="228600" indent="-228600">
              <a:buAutoNum type="arabicParenR"/>
            </a:pPr>
            <a:r>
              <a:rPr lang="ru-RU" dirty="0" smtClean="0"/>
              <a:t>Новая</a:t>
            </a:r>
            <a:r>
              <a:rPr lang="ru-RU" baseline="0" dirty="0" smtClean="0"/>
              <a:t> система дополнительного образования детей:</a:t>
            </a:r>
          </a:p>
          <a:p>
            <a:pPr marL="0" indent="0">
              <a:buNone/>
            </a:pPr>
            <a:r>
              <a:rPr lang="ru-RU" dirty="0" smtClean="0"/>
              <a:t>  Федеральный модельный центр дополнительного образования детей, обеспечивающий общую координацию развития системы дополнительного образования детей, разработку, распространение и внедрение лучших практик в области методологии и содержания образовательных программ, в том числе за счет совместной работы с предприятиями реального сектора, мониторинга и анализа региональных систем (создан на базе подведомственной организации </a:t>
            </a:r>
            <a:r>
              <a:rPr lang="ru-RU" dirty="0" err="1" smtClean="0"/>
              <a:t>Минобрнауки</a:t>
            </a:r>
            <a:r>
              <a:rPr lang="ru-RU" dirty="0" smtClean="0"/>
              <a:t> России – Фонд новых форм развития образования); </a:t>
            </a:r>
          </a:p>
          <a:p>
            <a:endParaRPr lang="ru-RU" dirty="0" smtClean="0"/>
          </a:p>
          <a:p>
            <a:r>
              <a:rPr lang="ru-RU" dirty="0" smtClean="0"/>
              <a:t>Региональные системы дополнительного образования детей </a:t>
            </a:r>
            <a:r>
              <a:rPr lang="ru-RU" dirty="0" err="1" smtClean="0"/>
              <a:t>д.б</a:t>
            </a:r>
            <a:r>
              <a:rPr lang="ru-RU" dirty="0" smtClean="0"/>
              <a:t> .модернизированы, иметь сложную </a:t>
            </a:r>
            <a:r>
              <a:rPr lang="ru-RU" dirty="0" err="1" smtClean="0"/>
              <a:t>разноуровневую</a:t>
            </a:r>
            <a:r>
              <a:rPr lang="ru-RU" dirty="0" smtClean="0"/>
              <a:t> структуру сети и включать в себя:</a:t>
            </a:r>
          </a:p>
          <a:p>
            <a:pPr marL="171450" indent="-171450">
              <a:buFontTx/>
              <a:buChar char="-"/>
            </a:pPr>
            <a:r>
              <a:rPr lang="ru-RU" dirty="0" smtClean="0"/>
              <a:t>Модельные центры в субъектах Российской Федерации формируются на базе ведущих образовательных организаций и являются "ядром" региональных систем дополнительного образования детей. Наряду с распространением лучших практик модельные центры оказывают консультационную, организационную и информационную поддержку участникам системы дополнительного образования, в первую очередь организациям, реализующим дополнительные общеразвивающие программы для детей, по вопросам организации их деятельности и эффективного использования ресурсов. Модельные центры реализуют программы сотрудничества между различными организациями, координируют качественное развитие существующих организаций дополнительного образования детей; проводят мониторинг, анализ и распространение лучших практик и осуществляющие свою деятельность на основе взаимодействия с федеральным модельным центром и муниципальными (опорными) центрами. Модельный центр обеспечивает развитие педагогических и управленческих кадров системы дополнительного образования детей через реализацию модульных программ повышения квалификации и профессиональной переподготовки, </a:t>
            </a:r>
            <a:r>
              <a:rPr lang="ru-RU" dirty="0" err="1" smtClean="0"/>
              <a:t>тьюторское</a:t>
            </a:r>
            <a:r>
              <a:rPr lang="ru-RU" dirty="0" smtClean="0"/>
              <a:t> сопровождение детей и педагогов, организацию стажировок педагогических и управленческих кадров ; </a:t>
            </a:r>
          </a:p>
          <a:p>
            <a:pPr marL="0" indent="0">
              <a:buFontTx/>
              <a:buNone/>
            </a:pPr>
            <a:endParaRPr lang="ru-RU" dirty="0" smtClean="0"/>
          </a:p>
          <a:p>
            <a:pPr marL="171450" indent="-171450">
              <a:buFontTx/>
              <a:buChar char="-"/>
            </a:pPr>
            <a:r>
              <a:rPr lang="ru-RU" dirty="0" smtClean="0"/>
              <a:t>муниципальные (опорные) центры дополнительного образования (ведущие образовательные организации муниципалитетов), обеспечивают реализацию современных дополнительных общеобразовательных программ, а также осуществляют внедрение новых практик дополнительного образования в деятельность муниципальных образовательных организаций, координируют информирование семей и вовлечение детей в систему дополнительного образования; взаимодействуют с региональным модельным центром, а также образовательными организациями, реализуют </a:t>
            </a:r>
            <a:r>
              <a:rPr lang="ru-RU" dirty="0" err="1" smtClean="0"/>
              <a:t>разноуровневые</a:t>
            </a:r>
            <a:r>
              <a:rPr lang="ru-RU" dirty="0" smtClean="0"/>
              <a:t> дополнительные общеобразовательные программы </a:t>
            </a:r>
          </a:p>
          <a:p>
            <a:pPr marL="171450" indent="-171450">
              <a:buFontTx/>
              <a:buChar char="-"/>
            </a:pPr>
            <a:endParaRPr lang="ru-RU" dirty="0" smtClean="0"/>
          </a:p>
          <a:p>
            <a:pPr marL="171450" indent="-171450">
              <a:buFontTx/>
              <a:buChar char="-"/>
            </a:pPr>
            <a:r>
              <a:rPr lang="ru-RU" dirty="0" smtClean="0"/>
              <a:t>организации, участвующие в дополнительном образовании детей: образовательные организации разных типов, организации спорта, культуры, научные организации, общественные организации и организации реального сектора экономики, реализующие дополнительные общеразвивающие программы для детей или участвующие в их реализации, в том числе с использованием механизмов сетевого взаимодействия.  При реализации дополнительных общеразвивающих программ активно используются сетевое взаимодействие, в том числе с применением дистанционных технологий и электронного обучения, предоставляющих доступ к образовательным программам, инфраструктуре, педагогам и средствам обучения и воспитания для детей вне зависимости от их места проживания. Разработаны и внедрены типовые модели организации при реализации дополнительных общеобразовательных программ сетевого  взаимодействия общеобразовательных организаций, организаций дополнительного образования, образовательных организаций высшего образования, профессиональных образовательных организаций и предприятий, в том числе в части организации получения детьми навыков проектной, исследовательской и творческой деятельности</a:t>
            </a:r>
          </a:p>
          <a:p>
            <a:pPr marL="171450" indent="-171450">
              <a:buFontTx/>
              <a:buChar char="-"/>
            </a:pPr>
            <a:endParaRPr lang="ru-RU" dirty="0" smtClean="0"/>
          </a:p>
          <a:p>
            <a:pPr marL="0" indent="0">
              <a:buNone/>
            </a:pPr>
            <a:r>
              <a:rPr lang="ru-RU" dirty="0" smtClean="0"/>
              <a:t>Функционирование во всех субъектах Российской Федерации </a:t>
            </a:r>
            <a:r>
              <a:rPr lang="ru-RU" b="1" dirty="0" smtClean="0"/>
              <a:t>региональных систем дополнительного образования детей</a:t>
            </a:r>
            <a:r>
              <a:rPr lang="ru-RU" dirty="0" smtClean="0"/>
              <a:t>,</a:t>
            </a:r>
            <a:r>
              <a:rPr lang="ru-RU" baseline="0" dirty="0" smtClean="0"/>
              <a:t> </a:t>
            </a:r>
            <a:r>
              <a:rPr lang="ru-RU" dirty="0" smtClean="0"/>
              <a:t>на основе лучших практик должны обеспечить реализацию современных, вариативных и востребованных дополнительных общеобразовательных программ различных направленностей. Региональные системы дополнительного образования основываются на</a:t>
            </a:r>
            <a:r>
              <a:rPr lang="ru-RU" baseline="0" dirty="0" smtClean="0"/>
              <a:t> использовании сетевого механизма и</a:t>
            </a:r>
            <a:r>
              <a:rPr lang="ru-RU" dirty="0" smtClean="0"/>
              <a:t> вовлечении организаций разных типов, в том числе профессиональных образовательных организаций и образовательных организаций высшего образования, а также организаций спорта, культуры, научных организаций, общественных и организаций реального сектора экономики.</a:t>
            </a:r>
            <a:r>
              <a:rPr lang="ru-RU" baseline="0" dirty="0" smtClean="0"/>
              <a:t> При реализации дополнительных общеразвивающих программ активно используются сетевое взаимодействие, в том числе с применением дистанционных технологий и электронного обучения, предоставляющих доступ к образовательным программам, инфраструктуре, педагогам и средствам обучения и воспитания для детей вне зависимости от их места проживания</a:t>
            </a:r>
            <a:endParaRPr lang="ru-RU" dirty="0" smtClean="0"/>
          </a:p>
          <a:p>
            <a:endParaRPr lang="ru-RU" dirty="0" smtClean="0"/>
          </a:p>
          <a:p>
            <a:r>
              <a:rPr lang="ru-RU" dirty="0" smtClean="0"/>
              <a:t>2) Функционирование общедоступного федерального навигатора (информационный портал,  с региональными и муниципальными сегментами), позволяющий семьям выбирать дополнительные </a:t>
            </a:r>
            <a:r>
              <a:rPr lang="ru-RU" dirty="0" err="1" smtClean="0"/>
              <a:t>общеообразовательные</a:t>
            </a:r>
            <a:r>
              <a:rPr lang="ru-RU" dirty="0" smtClean="0"/>
              <a:t> программы, соответствующие запросам, уровню подготовки и способностям детей с различными образовательными потребностями и возможностями (в том числе находящимися в трудной жизненной ситуации), обеспечивающий возможность проектирования индивидуальных образовательных траекторий ребенка</a:t>
            </a:r>
          </a:p>
          <a:p>
            <a:endParaRPr lang="ru-RU" dirty="0"/>
          </a:p>
        </p:txBody>
      </p:sp>
      <p:sp>
        <p:nvSpPr>
          <p:cNvPr id="4" name="Номер слайда 3"/>
          <p:cNvSpPr>
            <a:spLocks noGrp="1"/>
          </p:cNvSpPr>
          <p:nvPr>
            <p:ph type="sldNum" sz="quarter" idx="10"/>
          </p:nvPr>
        </p:nvSpPr>
        <p:spPr/>
        <p:txBody>
          <a:bodyPr/>
          <a:lstStyle/>
          <a:p>
            <a:fld id="{3CD6EE62-18C3-42BD-AA31-5A7DF040A332}" type="slidenum">
              <a:rPr lang="ru-RU" smtClean="0"/>
              <a:pPr/>
              <a:t>7</a:t>
            </a:fld>
            <a:endParaRPr lang="ru-RU"/>
          </a:p>
        </p:txBody>
      </p:sp>
    </p:spTree>
    <p:extLst>
      <p:ext uri="{BB962C8B-B14F-4D97-AF65-F5344CB8AC3E}">
        <p14:creationId xmlns:p14="http://schemas.microsoft.com/office/powerpoint/2010/main" val="1841259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Образ слайда 1"/>
          <p:cNvSpPr>
            <a:spLocks noGrp="1" noRot="1" noChangeAspect="1" noTextEdit="1"/>
          </p:cNvSpPr>
          <p:nvPr>
            <p:ph type="sldImg"/>
          </p:nvPr>
        </p:nvSpPr>
        <p:spPr bwMode="auto">
          <a:noFill/>
          <a:ln>
            <a:solidFill>
              <a:srgbClr val="000000"/>
            </a:solidFill>
            <a:miter lim="800000"/>
            <a:headEnd/>
            <a:tailEnd/>
          </a:ln>
        </p:spPr>
      </p:sp>
      <p:sp>
        <p:nvSpPr>
          <p:cNvPr id="40962"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dirty="0" smtClean="0"/>
          </a:p>
        </p:txBody>
      </p:sp>
      <p:sp>
        <p:nvSpPr>
          <p:cNvPr id="4" name="Номер слайда 3"/>
          <p:cNvSpPr>
            <a:spLocks noGrp="1"/>
          </p:cNvSpPr>
          <p:nvPr>
            <p:ph type="sldNum" sz="quarter" idx="5"/>
          </p:nvPr>
        </p:nvSpPr>
        <p:spPr/>
        <p:txBody>
          <a:bodyPr/>
          <a:lstStyle/>
          <a:p>
            <a:pPr>
              <a:defRPr/>
            </a:pPr>
            <a:fld id="{F281EE85-558C-49BB-A9F3-68A6286267AB}" type="slidenum">
              <a:rPr lang="ru-RU" smtClean="0"/>
              <a:pPr>
                <a:defRPr/>
              </a:pPr>
              <a:t>8</a:t>
            </a:fld>
            <a:endParaRPr lang="ru-RU"/>
          </a:p>
        </p:txBody>
      </p:sp>
    </p:spTree>
    <p:extLst>
      <p:ext uri="{BB962C8B-B14F-4D97-AF65-F5344CB8AC3E}">
        <p14:creationId xmlns:p14="http://schemas.microsoft.com/office/powerpoint/2010/main" val="1466941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DF6AEDF-72EC-4DF6-A108-CF6F364D250A}" type="slidenum">
              <a:rPr lang="ru-RU" smtClean="0"/>
              <a:t>9</a:t>
            </a:fld>
            <a:endParaRPr lang="ru-RU"/>
          </a:p>
        </p:txBody>
      </p:sp>
    </p:spTree>
    <p:extLst>
      <p:ext uri="{BB962C8B-B14F-4D97-AF65-F5344CB8AC3E}">
        <p14:creationId xmlns:p14="http://schemas.microsoft.com/office/powerpoint/2010/main" val="3837794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DF6AEDF-72EC-4DF6-A108-CF6F364D250A}" type="slidenum">
              <a:rPr lang="ru-RU" smtClean="0"/>
              <a:t>10</a:t>
            </a:fld>
            <a:endParaRPr lang="ru-RU"/>
          </a:p>
        </p:txBody>
      </p:sp>
    </p:spTree>
    <p:extLst>
      <p:ext uri="{BB962C8B-B14F-4D97-AF65-F5344CB8AC3E}">
        <p14:creationId xmlns:p14="http://schemas.microsoft.com/office/powerpoint/2010/main" val="1486533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err="1" smtClean="0">
                    <a:solidFill>
                      <a:schemeClr val="tx1"/>
                    </a:solidFill>
                    <a:effectLst/>
                    <a:latin typeface="+mn-lt"/>
                    <a:ea typeface="+mn-ea"/>
                    <a:cs typeface="+mn-cs"/>
                  </a:rPr>
                  <a:t>подушевой</a:t>
                </a:r>
                <a:r>
                  <a:rPr lang="ru-RU" sz="1200" kern="1200" dirty="0" smtClean="0">
                    <a:solidFill>
                      <a:schemeClr val="tx1"/>
                    </a:solidFill>
                    <a:effectLst/>
                    <a:latin typeface="+mn-lt"/>
                    <a:ea typeface="+mn-ea"/>
                    <a:cs typeface="+mn-cs"/>
                  </a:rPr>
                  <a:t> норматив (номинал сертификата) – объем индивидуальных гарантий по оплате образовательных услуг, определяемый и устанавливаемый для одного ребенка на период действия программы персонифицированного финансирования;</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При определении размера </a:t>
                </a:r>
                <a:r>
                  <a:rPr lang="ru-RU" sz="1200" kern="1200" dirty="0" err="1" smtClean="0">
                    <a:solidFill>
                      <a:schemeClr val="tx1"/>
                    </a:solidFill>
                    <a:effectLst/>
                    <a:latin typeface="+mn-lt"/>
                    <a:ea typeface="+mn-ea"/>
                    <a:cs typeface="+mn-cs"/>
                  </a:rPr>
                  <a:t>подушевого</a:t>
                </a:r>
                <a:r>
                  <a:rPr lang="ru-RU" sz="1200" kern="1200" dirty="0" smtClean="0">
                    <a:solidFill>
                      <a:schemeClr val="tx1"/>
                    </a:solidFill>
                    <a:effectLst/>
                    <a:latin typeface="+mn-lt"/>
                    <a:ea typeface="+mn-ea"/>
                    <a:cs typeface="+mn-cs"/>
                  </a:rPr>
                  <a:t> норматива учитываются общие расходы муниципальных организаций дополнительного образования на оказание образовательных услуг (за исключением расходов, относимых к содержанию имущества организаций, не используемого для оказания образовательных услуг, расходов на выплату земельного налога, налога на недвижимое и особо-ценное движимое имущество, и арендных платежей), а также оценки числа детей, охваченных образовательными услугами в соответствующих организациях. Размер </a:t>
                </a:r>
                <a:r>
                  <a:rPr lang="ru-RU" sz="1200" kern="1200" dirty="0" err="1" smtClean="0">
                    <a:solidFill>
                      <a:schemeClr val="tx1"/>
                    </a:solidFill>
                    <a:effectLst/>
                    <a:latin typeface="+mn-lt"/>
                    <a:ea typeface="+mn-ea"/>
                    <a:cs typeface="+mn-cs"/>
                  </a:rPr>
                  <a:t>подушевого</a:t>
                </a:r>
                <a:r>
                  <a:rPr lang="ru-RU" sz="1200" kern="1200" dirty="0" smtClean="0">
                    <a:solidFill>
                      <a:schemeClr val="tx1"/>
                    </a:solidFill>
                    <a:effectLst/>
                    <a:latin typeface="+mn-lt"/>
                    <a:ea typeface="+mn-ea"/>
                    <a:cs typeface="+mn-cs"/>
                  </a:rPr>
                  <a:t> норматива устанавливается на уровне среднего объема фактических затрат на обеспечение получения одним ребенком соответствующей категории образования по дополнительным общеразвивающим программам в муниципальных организациях дополнительного образования за счет бюджетных ассигнований местного бюджета в течение периода прошлого года, аналогичного периоду реализации программы персонифицированного финансирования.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нормативная стоимость образовательной услуги – объем затрат, выраженный в рублях, необходимых на оказание услуги по реализации дополнительной общеобразовательной программы (части дополнительной общеобразовательной программы) за период реализации программы (части дополнительной общеобразовательной программы), определяемый с учетом устанавливаемых поставщиком образовательных услуг для дополнительной общеобразовательной программы (части дополнительной общеобразовательной программы) характеристик.</a:t>
                </a:r>
              </a:p>
              <a:p>
                <a:r>
                  <a:rPr lang="ru-RU" sz="1200" kern="1200" dirty="0" smtClean="0">
                    <a:solidFill>
                      <a:schemeClr val="tx1"/>
                    </a:solidFill>
                    <a:effectLst/>
                    <a:latin typeface="+mn-lt"/>
                    <a:ea typeface="+mn-ea"/>
                    <a:cs typeface="+mn-cs"/>
                  </a:rPr>
                  <a:t>нормативной стоимости образовательной услуги осуществляется:</a:t>
                </a:r>
              </a:p>
              <a:p>
                <a14:m>
                  <m:oMath xmlns:m="http://schemas.openxmlformats.org/officeDocument/2006/math">
                    <m:sSub>
                      <m:sSubPr>
                        <m:ctrlPr>
                          <a:rPr lang="ru-RU" sz="1200" i="1" kern="1200" smtClean="0">
                            <a:solidFill>
                              <a:schemeClr val="tx1"/>
                            </a:solidFill>
                            <a:effectLst/>
                            <a:latin typeface="Cambria Math" panose="02040503050406030204" pitchFamily="18" charset="0"/>
                            <a:ea typeface="+mn-ea"/>
                            <a:cs typeface="+mn-cs"/>
                          </a:rPr>
                        </m:ctrlPr>
                      </m:sSubPr>
                      <m:e>
                        <m:r>
                          <a:rPr lang="ru-RU" sz="1200" i="1" kern="1200">
                            <a:solidFill>
                              <a:schemeClr val="tx1"/>
                            </a:solidFill>
                            <a:effectLst/>
                            <a:latin typeface="Cambria Math" panose="02040503050406030204" pitchFamily="18" charset="0"/>
                            <a:ea typeface="+mn-ea"/>
                            <a:cs typeface="+mn-cs"/>
                          </a:rPr>
                          <m:t>ЗП</m:t>
                        </m:r>
                      </m:e>
                      <m:sub>
                        <m:r>
                          <a:rPr lang="ru-RU" sz="1200" i="1" kern="1200">
                            <a:solidFill>
                              <a:schemeClr val="tx1"/>
                            </a:solidFill>
                            <a:effectLst/>
                            <a:latin typeface="Cambria Math" panose="02040503050406030204" pitchFamily="18" charset="0"/>
                            <a:ea typeface="+mn-ea"/>
                            <a:cs typeface="+mn-cs"/>
                          </a:rPr>
                          <m:t>ср</m:t>
                        </m:r>
                      </m:sub>
                    </m:sSub>
                  </m:oMath>
                </a14:m>
                <a:r>
                  <a:rPr lang="ru-RU" sz="1200" kern="1200" dirty="0">
                    <a:solidFill>
                      <a:schemeClr val="tx1"/>
                    </a:solidFill>
                    <a:effectLst/>
                    <a:latin typeface="+mn-lt"/>
                    <a:ea typeface="+mn-ea"/>
                    <a:cs typeface="+mn-cs"/>
                  </a:rPr>
                  <a:t> – средняя прогнозируемая заработная плата педагогов организаций дополнительного образования в муниципальном районе (городском округе) в году, на который определяется нормативная стоимость образовательной услуги (с учетом типа местности);</a:t>
                </a:r>
              </a:p>
              <a:p>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𝑎</m:t>
                        </m:r>
                      </m:e>
                      <m:sub>
                        <m:r>
                          <a:rPr lang="ru-RU" sz="1200" i="1" kern="1200">
                            <a:solidFill>
                              <a:schemeClr val="tx1"/>
                            </a:solidFill>
                            <a:effectLst/>
                            <a:latin typeface="Cambria Math" panose="02040503050406030204" pitchFamily="18" charset="0"/>
                            <a:ea typeface="+mn-ea"/>
                            <a:cs typeface="+mn-cs"/>
                          </a:rPr>
                          <m:t>гр</m:t>
                        </m:r>
                      </m:sub>
                    </m:sSub>
                  </m:oMath>
                </a14:m>
                <a:r>
                  <a:rPr lang="ru-RU" sz="1200" kern="1200" dirty="0">
                    <a:solidFill>
                      <a:schemeClr val="tx1"/>
                    </a:solidFill>
                    <a:effectLst/>
                    <a:latin typeface="+mn-lt"/>
                    <a:ea typeface="+mn-ea"/>
                    <a:cs typeface="+mn-cs"/>
                  </a:rPr>
                  <a:t> – продолжительность реализации части образовательной программы в часах в рамках группового сопровождения детей, определяемая с учетом сведений, предусмотренных подпунктами 14) и 16) пункта 74 настоящих Правил;</a:t>
                </a:r>
              </a:p>
              <a:p>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𝑎</m:t>
                        </m:r>
                      </m:e>
                      <m:sub>
                        <m:r>
                          <a:rPr lang="ru-RU" sz="1200" i="1" kern="1200">
                            <a:solidFill>
                              <a:schemeClr val="tx1"/>
                            </a:solidFill>
                            <a:effectLst/>
                            <a:latin typeface="Cambria Math" panose="02040503050406030204" pitchFamily="18" charset="0"/>
                            <a:ea typeface="+mn-ea"/>
                            <a:cs typeface="+mn-cs"/>
                          </a:rPr>
                          <m:t>инд</m:t>
                        </m:r>
                      </m:sub>
                    </m:sSub>
                  </m:oMath>
                </a14:m>
                <a:r>
                  <a:rPr lang="ru-RU" sz="1200" kern="1200" dirty="0">
                    <a:solidFill>
                      <a:schemeClr val="tx1"/>
                    </a:solidFill>
                    <a:effectLst/>
                    <a:latin typeface="+mn-lt"/>
                    <a:ea typeface="+mn-ea"/>
                    <a:cs typeface="+mn-cs"/>
                  </a:rPr>
                  <a:t> – продолжительность реализации части образовательной программы в часах в рамках индивидуального сопровождения детей, предусмотренная подпунктом 16) пункта 74 настоящих Правил;</a:t>
                </a:r>
              </a:p>
              <a:p>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𝑎</m:t>
                        </m:r>
                      </m:e>
                      <m:sub>
                        <m:r>
                          <a:rPr lang="ru-RU" sz="1200" i="1" kern="1200">
                            <a:solidFill>
                              <a:schemeClr val="tx1"/>
                            </a:solidFill>
                            <a:effectLst/>
                            <a:latin typeface="Cambria Math" panose="02040503050406030204" pitchFamily="18" charset="0"/>
                            <a:ea typeface="+mn-ea"/>
                            <a:cs typeface="+mn-cs"/>
                          </a:rPr>
                          <m:t>доп</m:t>
                        </m:r>
                      </m:sub>
                    </m:sSub>
                  </m:oMath>
                </a14:m>
                <a:r>
                  <a:rPr lang="ru-RU" sz="1200" kern="1200" dirty="0">
                    <a:solidFill>
                      <a:schemeClr val="tx1"/>
                    </a:solidFill>
                    <a:effectLst/>
                    <a:latin typeface="+mn-lt"/>
                    <a:ea typeface="+mn-ea"/>
                    <a:cs typeface="+mn-cs"/>
                  </a:rPr>
                  <a:t> – продолжительность сопровождения группы дополнительным педагогическим работником одновременно с педагогическим работником, непосредственно осуществляющим реализацию части образовательной программы, предусмотренная подпунктом 17) пункта 74 настоящих Правил;</a:t>
                </a:r>
              </a:p>
              <a:p>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𝑘</m:t>
                        </m:r>
                      </m:e>
                      <m:sub>
                        <m:r>
                          <a:rPr lang="ru-RU" sz="1200" i="1" kern="1200">
                            <a:solidFill>
                              <a:schemeClr val="tx1"/>
                            </a:solidFill>
                            <a:effectLst/>
                            <a:latin typeface="Cambria Math" panose="02040503050406030204" pitchFamily="18" charset="0"/>
                            <a:ea typeface="+mn-ea"/>
                            <a:cs typeface="+mn-cs"/>
                          </a:rPr>
                          <m:t>осн</m:t>
                        </m:r>
                      </m:sub>
                    </m:sSub>
                  </m:oMath>
                </a14:m>
                <a:r>
                  <a:rPr lang="ru-RU" sz="1200" kern="1200" dirty="0">
                    <a:solidFill>
                      <a:schemeClr val="tx1"/>
                    </a:solidFill>
                    <a:effectLst/>
                    <a:latin typeface="+mn-lt"/>
                    <a:ea typeface="+mn-ea"/>
                    <a:cs typeface="+mn-cs"/>
                  </a:rPr>
                  <a:t> – коэффициент, учитывающий премирование педагогического работника, осуществляющего постоянное сопровождение группы, основанный на оценке уровня его квалификации. Решение об установлении повышающего коэффициента принимается оператором персонифицированного финансирования исходя из сведений, предусмотренных подпунктом 15) пункта 74 настоящих Правил;</a:t>
                </a:r>
              </a:p>
              <a:p>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𝑘</m:t>
                        </m:r>
                      </m:e>
                      <m:sub>
                        <m:r>
                          <a:rPr lang="ru-RU" sz="1200" i="1" kern="1200">
                            <a:solidFill>
                              <a:schemeClr val="tx1"/>
                            </a:solidFill>
                            <a:effectLst/>
                            <a:latin typeface="Cambria Math" panose="02040503050406030204" pitchFamily="18" charset="0"/>
                            <a:ea typeface="+mn-ea"/>
                            <a:cs typeface="+mn-cs"/>
                          </a:rPr>
                          <m:t>доп</m:t>
                        </m:r>
                      </m:sub>
                    </m:sSub>
                  </m:oMath>
                </a14:m>
                <a:r>
                  <a:rPr lang="ru-RU" sz="1200" kern="1200" dirty="0">
                    <a:solidFill>
                      <a:schemeClr val="tx1"/>
                    </a:solidFill>
                    <a:effectLst/>
                    <a:latin typeface="+mn-lt"/>
                    <a:ea typeface="+mn-ea"/>
                    <a:cs typeface="+mn-cs"/>
                  </a:rPr>
                  <a:t> – коэффициент, учитывающий премирование дополнительного педагогического работника, основанный на оценке уровня его квалификации. Решение об установлении повышающего коэффициента принимается оператором персонифицированного финансирования исходя из сведений, предусмотренных подпунктом 15) пункта 74 настоящих Правил;</a:t>
                </a:r>
              </a:p>
              <a:p>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𝑘</m:t>
                        </m:r>
                      </m:e>
                      <m:sub>
                        <m:r>
                          <a:rPr lang="en-US" sz="1200" i="1" kern="1200">
                            <a:solidFill>
                              <a:schemeClr val="tx1"/>
                            </a:solidFill>
                            <a:effectLst/>
                            <a:latin typeface="Cambria Math" panose="02040503050406030204" pitchFamily="18" charset="0"/>
                            <a:ea typeface="+mn-ea"/>
                            <a:cs typeface="+mn-cs"/>
                          </a:rPr>
                          <m:t>𝑠𝑡</m:t>
                        </m:r>
                      </m:sub>
                    </m:sSub>
                  </m:oMath>
                </a14:m>
                <a:r>
                  <a:rPr lang="ru-RU" sz="1200" kern="1200" dirty="0">
                    <a:solidFill>
                      <a:schemeClr val="tx1"/>
                    </a:solidFill>
                    <a:effectLst/>
                    <a:latin typeface="+mn-lt"/>
                    <a:ea typeface="+mn-ea"/>
                    <a:cs typeface="+mn-cs"/>
                  </a:rPr>
                  <a:t> – коэффициент, учитывающий сложившуюся в системе дополнительного образования практику трудоустройства более чем на одну ставку;</a:t>
                </a:r>
              </a:p>
              <a:p>
                <a14:m>
                  <m:oMath xmlns:m="http://schemas.openxmlformats.org/officeDocument/2006/math">
                    <m:r>
                      <a:rPr lang="en-US" sz="1200" i="1" kern="1200">
                        <a:solidFill>
                          <a:schemeClr val="tx1"/>
                        </a:solidFill>
                        <a:effectLst/>
                        <a:latin typeface="Cambria Math" panose="02040503050406030204" pitchFamily="18" charset="0"/>
                        <a:ea typeface="+mn-ea"/>
                        <a:cs typeface="+mn-cs"/>
                      </a:rPr>
                      <m:t>𝑑</m:t>
                    </m:r>
                  </m:oMath>
                </a14:m>
                <a:r>
                  <a:rPr lang="ru-RU" sz="1200" kern="1200" dirty="0">
                    <a:solidFill>
                      <a:schemeClr val="tx1"/>
                    </a:solidFill>
                    <a:effectLst/>
                    <a:latin typeface="+mn-lt"/>
                    <a:ea typeface="+mn-ea"/>
                    <a:cs typeface="+mn-cs"/>
                  </a:rPr>
                  <a:t> – норма нагрузки на ставку педагога дополнительного образования, равная 18 часам в неделю;</a:t>
                </a:r>
              </a:p>
              <a:p>
                <a:r>
                  <a:rPr lang="ru-RU" sz="1200" kern="1200" dirty="0">
                    <a:solidFill>
                      <a:schemeClr val="tx1"/>
                    </a:solidFill>
                    <a:effectLst/>
                    <a:latin typeface="+mn-lt"/>
                    <a:ea typeface="+mn-ea"/>
                    <a:cs typeface="+mn-cs"/>
                  </a:rPr>
                  <a:t>4,345 – среднее количество недель в одном месяце;</a:t>
                </a:r>
              </a:p>
              <a:p>
                <a14:m>
                  <m:oMath xmlns:m="http://schemas.openxmlformats.org/officeDocument/2006/math">
                    <m:r>
                      <a:rPr lang="ru-RU" sz="1200" i="1" kern="1200">
                        <a:solidFill>
                          <a:schemeClr val="tx1"/>
                        </a:solidFill>
                        <a:effectLst/>
                        <a:latin typeface="Cambria Math" panose="02040503050406030204" pitchFamily="18" charset="0"/>
                        <a:ea typeface="+mn-ea"/>
                        <a:cs typeface="+mn-cs"/>
                      </a:rPr>
                      <m:t>52</m:t>
                    </m:r>
                  </m:oMath>
                </a14:m>
                <a:r>
                  <a:rPr lang="ru-RU" sz="1200" kern="1200" dirty="0">
                    <a:solidFill>
                      <a:schemeClr val="tx1"/>
                    </a:solidFill>
                    <a:effectLst/>
                    <a:latin typeface="+mn-lt"/>
                    <a:ea typeface="+mn-ea"/>
                    <a:cs typeface="+mn-cs"/>
                  </a:rPr>
                  <a:t> – число недель в году;</a:t>
                </a:r>
              </a:p>
              <a:p>
                <a:r>
                  <a:rPr lang="ru-RU" sz="1200" kern="1200" dirty="0">
                    <a:solidFill>
                      <a:schemeClr val="tx1"/>
                    </a:solidFill>
                    <a:effectLst/>
                    <a:latin typeface="+mn-lt"/>
                    <a:ea typeface="+mn-ea"/>
                    <a:cs typeface="+mn-cs"/>
                  </a:rPr>
                  <a:t>3 – периодичность прохождения повышения квалификации педагогическими работниками;</a:t>
                </a:r>
              </a:p>
              <a:p>
                <a14:m>
                  <m:oMath xmlns:m="http://schemas.openxmlformats.org/officeDocument/2006/math">
                    <m:r>
                      <a:rPr lang="en-US" sz="1200" i="1" kern="1200">
                        <a:solidFill>
                          <a:schemeClr val="tx1"/>
                        </a:solidFill>
                        <a:effectLst/>
                        <a:latin typeface="Cambria Math" panose="02040503050406030204" pitchFamily="18" charset="0"/>
                        <a:ea typeface="+mn-ea"/>
                        <a:cs typeface="+mn-cs"/>
                      </a:rPr>
                      <m:t>𝑚</m:t>
                    </m:r>
                  </m:oMath>
                </a14:m>
                <a:r>
                  <a:rPr lang="ru-RU" sz="1200" kern="1200" dirty="0">
                    <a:solidFill>
                      <a:schemeClr val="tx1"/>
                    </a:solidFill>
                    <a:effectLst/>
                    <a:latin typeface="+mn-lt"/>
                    <a:ea typeface="+mn-ea"/>
                    <a:cs typeface="+mn-cs"/>
                  </a:rPr>
                  <a:t> – средняя наполняемость группы при реализации части образовательной программы, определяется в зависимости от установленных в соответствии с подпунктом 18) пункта 74 настоящих Правил минимальной и максимальной наполняемости группы;</a:t>
                </a:r>
              </a:p>
              <a:p>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𝑈</m:t>
                        </m:r>
                      </m:e>
                      <m:sub>
                        <m:r>
                          <a:rPr lang="ru-RU" sz="1200" i="1" kern="1200">
                            <a:solidFill>
                              <a:schemeClr val="tx1"/>
                            </a:solidFill>
                            <a:effectLst/>
                            <a:latin typeface="Cambria Math" panose="02040503050406030204" pitchFamily="18" charset="0"/>
                            <a:ea typeface="+mn-ea"/>
                            <a:cs typeface="+mn-cs"/>
                          </a:rPr>
                          <m:t>пп</m:t>
                        </m:r>
                      </m:sub>
                    </m:sSub>
                  </m:oMath>
                </a14:m>
                <a:r>
                  <a:rPr lang="ru-RU" sz="1200" kern="1200" dirty="0">
                    <a:solidFill>
                      <a:schemeClr val="tx1"/>
                    </a:solidFill>
                    <a:effectLst/>
                    <a:latin typeface="+mn-lt"/>
                    <a:ea typeface="+mn-ea"/>
                    <a:cs typeface="+mn-cs"/>
                  </a:rPr>
                  <a:t> – коэффициент привлечения дополнительных педагогических работников (педагоги-психологи, методисты, социальные педагоги и пр.) для сопровождения реализации части образовательной программы;</a:t>
                </a:r>
              </a:p>
              <a:p>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𝑈</m:t>
                        </m:r>
                      </m:e>
                      <m:sub>
                        <m:r>
                          <a:rPr lang="ru-RU" sz="1200" i="1" kern="1200">
                            <a:solidFill>
                              <a:schemeClr val="tx1"/>
                            </a:solidFill>
                            <a:effectLst/>
                            <a:latin typeface="Cambria Math" panose="02040503050406030204" pitchFamily="18" charset="0"/>
                            <a:ea typeface="+mn-ea"/>
                            <a:cs typeface="+mn-cs"/>
                          </a:rPr>
                          <m:t>пр</m:t>
                        </m:r>
                      </m:sub>
                    </m:sSub>
                  </m:oMath>
                </a14:m>
                <a:r>
                  <a:rPr lang="ru-RU" sz="1200" kern="1200" dirty="0">
                    <a:solidFill>
                      <a:schemeClr val="tx1"/>
                    </a:solidFill>
                    <a:effectLst/>
                    <a:latin typeface="+mn-lt"/>
                    <a:ea typeface="+mn-ea"/>
                    <a:cs typeface="+mn-cs"/>
                  </a:rPr>
                  <a:t> – коэффициент, учитывающий потребность в привлечении работников, которые не принимают непосредственного участия в реализации образовательной программы (административно-управленческий, административно-хозяйственный, учебно-вспомогательный и иной персонал);</a:t>
                </a:r>
              </a:p>
              <a:p>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𝐾</m:t>
                        </m:r>
                      </m:e>
                      <m:sub>
                        <m:r>
                          <a:rPr lang="ru-RU" sz="1200" i="1" kern="1200">
                            <a:solidFill>
                              <a:schemeClr val="tx1"/>
                            </a:solidFill>
                            <a:effectLst/>
                            <a:latin typeface="Cambria Math" panose="02040503050406030204" pitchFamily="18" charset="0"/>
                            <a:ea typeface="+mn-ea"/>
                            <a:cs typeface="+mn-cs"/>
                          </a:rPr>
                          <m:t>н</m:t>
                        </m:r>
                      </m:sub>
                    </m:sSub>
                  </m:oMath>
                </a14:m>
                <a:r>
                  <a:rPr lang="ru-RU" sz="1200" kern="1200" dirty="0">
                    <a:solidFill>
                      <a:schemeClr val="tx1"/>
                    </a:solidFill>
                    <a:effectLst/>
                    <a:latin typeface="+mn-lt"/>
                    <a:ea typeface="+mn-ea"/>
                    <a:cs typeface="+mn-cs"/>
                  </a:rPr>
                  <a:t> – коэффициент отчислений по страховым взносам в государственные внебюджетные фонды;</a:t>
                </a:r>
              </a:p>
              <a:p>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𝐾</m:t>
                        </m:r>
                      </m:e>
                      <m:sub>
                        <m:r>
                          <a:rPr lang="ru-RU" sz="1200" i="1" kern="1200">
                            <a:solidFill>
                              <a:schemeClr val="tx1"/>
                            </a:solidFill>
                            <a:effectLst/>
                            <a:latin typeface="Cambria Math" panose="02040503050406030204" pitchFamily="18" charset="0"/>
                            <a:ea typeface="+mn-ea"/>
                            <a:cs typeface="+mn-cs"/>
                          </a:rPr>
                          <m:t>отп</m:t>
                        </m:r>
                      </m:sub>
                    </m:sSub>
                  </m:oMath>
                </a14:m>
                <a:r>
                  <a:rPr lang="ru-RU" sz="1200" kern="1200" dirty="0">
                    <a:solidFill>
                      <a:schemeClr val="tx1"/>
                    </a:solidFill>
                    <a:effectLst/>
                    <a:latin typeface="+mn-lt"/>
                    <a:ea typeface="+mn-ea"/>
                    <a:cs typeface="+mn-cs"/>
                  </a:rPr>
                  <a:t> - коэффициент, учитывающий сохранение заработной платы и для работников, пребывающих в срочном отпуске, а также проходящих очередное повышение квалификации. Расчетное значение коэффициента определяется как сложившееся отношение числа рабочих дней в году и числа дней, которое в среднем должны отработать педагогические и иные работники;</a:t>
                </a:r>
              </a:p>
              <a:p>
                <a14:m>
                  <m:oMath xmlns:m="http://schemas.openxmlformats.org/officeDocument/2006/math">
                    <m:r>
                      <a:rPr lang="en-US" sz="1200" i="1" kern="1200">
                        <a:solidFill>
                          <a:schemeClr val="tx1"/>
                        </a:solidFill>
                        <a:effectLst/>
                        <a:latin typeface="Cambria Math" panose="02040503050406030204" pitchFamily="18" charset="0"/>
                        <a:ea typeface="+mn-ea"/>
                        <a:cs typeface="+mn-cs"/>
                      </a:rPr>
                      <m:t>𝑏</m:t>
                    </m:r>
                  </m:oMath>
                </a14:m>
                <a:r>
                  <a:rPr lang="ru-RU" sz="1200" kern="1200" dirty="0">
                    <a:solidFill>
                      <a:schemeClr val="tx1"/>
                    </a:solidFill>
                    <a:effectLst/>
                    <a:latin typeface="+mn-lt"/>
                    <a:ea typeface="+mn-ea"/>
                    <a:cs typeface="+mn-cs"/>
                  </a:rPr>
                  <a:t> – расчетное время полезного использования одного помещения в неделю при реализации образовательных программ;</a:t>
                </a:r>
              </a:p>
              <a:p>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ru-RU" sz="1200" i="1" kern="1200">
                            <a:solidFill>
                              <a:schemeClr val="tx1"/>
                            </a:solidFill>
                            <a:effectLst/>
                            <a:latin typeface="Cambria Math" panose="02040503050406030204" pitchFamily="18" charset="0"/>
                            <a:ea typeface="+mn-ea"/>
                            <a:cs typeface="+mn-cs"/>
                          </a:rPr>
                          <m:t>баз</m:t>
                        </m:r>
                      </m:sub>
                    </m:sSub>
                  </m:oMath>
                </a14:m>
                <a:r>
                  <a:rPr lang="ru-RU" sz="1200" kern="1200" dirty="0">
                    <a:solidFill>
                      <a:schemeClr val="tx1"/>
                    </a:solidFill>
                    <a:effectLst/>
                    <a:latin typeface="+mn-lt"/>
                    <a:ea typeface="+mn-ea"/>
                    <a:cs typeface="+mn-cs"/>
                  </a:rPr>
                  <a:t> – базовая стоимость восполнения комплекта средств обучения (включая основные средства и материальные запасы), используемых для реализации образовательной программы определенная в расчете на одну неделю использования в группах для программ различной направленности;</a:t>
                </a:r>
              </a:p>
              <a:p>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𝑘</m:t>
                        </m:r>
                      </m:e>
                      <m:sub>
                        <m:r>
                          <a:rPr lang="ru-RU" sz="1200" i="1" kern="1200">
                            <a:solidFill>
                              <a:schemeClr val="tx1"/>
                            </a:solidFill>
                            <a:effectLst/>
                            <a:latin typeface="Cambria Math" panose="02040503050406030204" pitchFamily="18" charset="0"/>
                            <a:ea typeface="+mn-ea"/>
                            <a:cs typeface="+mn-cs"/>
                          </a:rPr>
                          <m:t>𝑠</m:t>
                        </m:r>
                      </m:sub>
                    </m:sSub>
                  </m:oMath>
                </a14:m>
                <a:r>
                  <a:rPr lang="ru-RU" sz="1200" kern="1200" dirty="0">
                    <a:solidFill>
                      <a:schemeClr val="tx1"/>
                    </a:solidFill>
                    <a:effectLst/>
                    <a:latin typeface="+mn-lt"/>
                    <a:ea typeface="+mn-ea"/>
                    <a:cs typeface="+mn-cs"/>
                  </a:rPr>
                  <a:t> – коэффициент, учитывающий нормы и интенсивность использования оборудования при реализации образовательной программы. Решение об установлении повышающего коэффициента принимается оператором персонифицированного финансирования исходя из сведений, предусмотренных в подпункте 19) пункта 74 настоящих Правил, и составляет:</a:t>
                </a:r>
              </a:p>
              <a:p>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𝑈</m:t>
                        </m:r>
                      </m:e>
                      <m:sub>
                        <m:r>
                          <a:rPr lang="ru-RU" sz="1200" i="1" kern="1200">
                            <a:solidFill>
                              <a:schemeClr val="tx1"/>
                            </a:solidFill>
                            <a:effectLst/>
                            <a:latin typeface="Cambria Math" panose="02040503050406030204" pitchFamily="18" charset="0"/>
                            <a:ea typeface="+mn-ea"/>
                            <a:cs typeface="+mn-cs"/>
                          </a:rPr>
                          <m:t>баз</m:t>
                        </m:r>
                      </m:sub>
                    </m:sSub>
                  </m:oMath>
                </a14:m>
                <a:r>
                  <a:rPr lang="ru-RU" sz="1200" kern="1200" dirty="0">
                    <a:solidFill>
                      <a:schemeClr val="tx1"/>
                    </a:solidFill>
                    <a:effectLst/>
                    <a:latin typeface="+mn-lt"/>
                    <a:ea typeface="+mn-ea"/>
                    <a:cs typeface="+mn-cs"/>
                  </a:rPr>
                  <a:t> - базовая потребность в приобретении услуг, необходимых для обеспечения организации реализации образовательных программ (в том числе, услуги по содержанию объектов недвижимого и особо ценного движимого имущества, включая проведение текущего ремонта и мероприятий по обеспечению санитарно-эпидемиологических требований, противопожарной безопасности, охранной сигнализации, коммунальные услуги, услуги связи), определенная для одной групповой ячейки (одного кабинета) на одну неделю функционирования;</a:t>
                </a:r>
              </a:p>
              <a:p>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𝑂</m:t>
                        </m:r>
                      </m:e>
                      <m:sub>
                        <m:r>
                          <a:rPr lang="ru-RU" sz="1200" i="1" kern="1200">
                            <a:solidFill>
                              <a:schemeClr val="tx1"/>
                            </a:solidFill>
                            <a:effectLst/>
                            <a:latin typeface="Cambria Math" panose="02040503050406030204" pitchFamily="18" charset="0"/>
                            <a:ea typeface="+mn-ea"/>
                            <a:cs typeface="+mn-cs"/>
                          </a:rPr>
                          <m:t>баз</m:t>
                        </m:r>
                      </m:sub>
                    </m:sSub>
                  </m:oMath>
                </a14:m>
                <a:r>
                  <a:rPr lang="en-US"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 средние расходы на обеспечение повышения квалификации одного педагогического работника (включая оплату услуг повышения квалификации, проезд и организацию проживания педагогических работников);</a:t>
                </a:r>
              </a:p>
              <a:p>
                <a14:m>
                  <m:oMath xmlns:m="http://schemas.openxmlformats.org/officeDocument/2006/math">
                    <m:sSub>
                      <m:sSubPr>
                        <m:ctrlPr>
                          <a:rPr lang="ru-RU"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𝑀</m:t>
                        </m:r>
                      </m:e>
                      <m:sub>
                        <m:r>
                          <a:rPr lang="ru-RU" sz="1200" i="1" kern="1200">
                            <a:solidFill>
                              <a:schemeClr val="tx1"/>
                            </a:solidFill>
                            <a:effectLst/>
                            <a:latin typeface="Cambria Math" panose="02040503050406030204" pitchFamily="18" charset="0"/>
                            <a:ea typeface="+mn-ea"/>
                            <a:cs typeface="+mn-cs"/>
                          </a:rPr>
                          <m:t>баз</m:t>
                        </m:r>
                      </m:sub>
                    </m:sSub>
                  </m:oMath>
                </a14:m>
                <a:r>
                  <a:rPr lang="en-US"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 средние расходы на обеспечение прохождения одним педагогическим работником медицинского осмотра</a:t>
                </a:r>
                <a:r>
                  <a:rPr lang="ru-RU" sz="1200" kern="1200" dirty="0" smtClean="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p:txBody>
          </p:sp>
        </mc:Choice>
        <mc:Fallback xmlns="">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err="1" smtClean="0">
                    <a:solidFill>
                      <a:schemeClr val="tx1"/>
                    </a:solidFill>
                    <a:effectLst/>
                    <a:latin typeface="+mn-lt"/>
                    <a:ea typeface="+mn-ea"/>
                    <a:cs typeface="+mn-cs"/>
                  </a:rPr>
                  <a:t>подушевой</a:t>
                </a:r>
                <a:r>
                  <a:rPr lang="ru-RU" sz="1200" kern="1200" dirty="0" smtClean="0">
                    <a:solidFill>
                      <a:schemeClr val="tx1"/>
                    </a:solidFill>
                    <a:effectLst/>
                    <a:latin typeface="+mn-lt"/>
                    <a:ea typeface="+mn-ea"/>
                    <a:cs typeface="+mn-cs"/>
                  </a:rPr>
                  <a:t> норматив (номинал сертификата) – объем индивидуальных гарантий по оплате образовательных услуг, определяемый и устанавливаемый для одного ребенка на период действия программы персонифицированного финансирования;</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При определении размера </a:t>
                </a:r>
                <a:r>
                  <a:rPr lang="ru-RU" sz="1200" kern="1200" dirty="0" err="1" smtClean="0">
                    <a:solidFill>
                      <a:schemeClr val="tx1"/>
                    </a:solidFill>
                    <a:effectLst/>
                    <a:latin typeface="+mn-lt"/>
                    <a:ea typeface="+mn-ea"/>
                    <a:cs typeface="+mn-cs"/>
                  </a:rPr>
                  <a:t>подушевого</a:t>
                </a:r>
                <a:r>
                  <a:rPr lang="ru-RU" sz="1200" kern="1200" dirty="0" smtClean="0">
                    <a:solidFill>
                      <a:schemeClr val="tx1"/>
                    </a:solidFill>
                    <a:effectLst/>
                    <a:latin typeface="+mn-lt"/>
                    <a:ea typeface="+mn-ea"/>
                    <a:cs typeface="+mn-cs"/>
                  </a:rPr>
                  <a:t> норматива учитываются общие расходы муниципальных организаций дополнительного образования на оказание образовательных услуг (за исключением расходов, относимых к содержанию имущества организаций, не используемого для оказания образовательных услуг, расходов на выплату земельного налога, налога на недвижимое и особо-ценное движимое имущество, и арендных платежей), а также оценки числа детей, охваченных образовательными услугами в соответствующих организациях. Размер </a:t>
                </a:r>
                <a:r>
                  <a:rPr lang="ru-RU" sz="1200" kern="1200" dirty="0" err="1" smtClean="0">
                    <a:solidFill>
                      <a:schemeClr val="tx1"/>
                    </a:solidFill>
                    <a:effectLst/>
                    <a:latin typeface="+mn-lt"/>
                    <a:ea typeface="+mn-ea"/>
                    <a:cs typeface="+mn-cs"/>
                  </a:rPr>
                  <a:t>подушевого</a:t>
                </a:r>
                <a:r>
                  <a:rPr lang="ru-RU" sz="1200" kern="1200" dirty="0" smtClean="0">
                    <a:solidFill>
                      <a:schemeClr val="tx1"/>
                    </a:solidFill>
                    <a:effectLst/>
                    <a:latin typeface="+mn-lt"/>
                    <a:ea typeface="+mn-ea"/>
                    <a:cs typeface="+mn-cs"/>
                  </a:rPr>
                  <a:t> норматива устанавливается на уровне среднего объема фактических затрат на обеспечение получения одним ребенком соответствующей категории образования по дополнительным общеразвивающим программам в муниципальных организациях дополнительного образования за счет бюджетных ассигнований местного бюджета в течение периода прошлого года, аналогичного периоду реализации программы персонифицированного финансирования.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нормативная стоимость образовательной услуги – объем затрат, выраженный в рублях, необходимых на оказание услуги по реализации дополнительной общеобразовательной программы (части дополнительной общеобразовательной программы) за период реализации программы (части дополнительной общеобразовательной программы), определяемый с учетом устанавливаемых поставщиком образовательных услуг для дополнительной общеобразовательной программы (части дополнительной общеобразовательной программы) характеристик.</a:t>
                </a:r>
              </a:p>
              <a:p>
                <a:r>
                  <a:rPr lang="ru-RU" sz="1200" kern="1200" dirty="0" smtClean="0">
                    <a:solidFill>
                      <a:schemeClr val="tx1"/>
                    </a:solidFill>
                    <a:effectLst/>
                    <a:latin typeface="+mn-lt"/>
                    <a:ea typeface="+mn-ea"/>
                    <a:cs typeface="+mn-cs"/>
                  </a:rPr>
                  <a:t>нормативной стоимости образовательной услуги осуществляется:</a:t>
                </a:r>
              </a:p>
              <a:p>
                <a:r>
                  <a:rPr lang="ru-RU" sz="1200" i="0" kern="1200" smtClean="0">
                    <a:solidFill>
                      <a:schemeClr val="tx1"/>
                    </a:solidFill>
                    <a:effectLst/>
                    <a:latin typeface="+mn-lt"/>
                    <a:ea typeface="+mn-ea"/>
                    <a:cs typeface="+mn-cs"/>
                  </a:rPr>
                  <a:t>〖</a:t>
                </a:r>
                <a:r>
                  <a:rPr lang="ru-RU" sz="1200" i="0" kern="1200">
                    <a:solidFill>
                      <a:schemeClr val="tx1"/>
                    </a:solidFill>
                    <a:effectLst/>
                    <a:latin typeface="+mn-lt"/>
                    <a:ea typeface="+mn-ea"/>
                    <a:cs typeface="+mn-cs"/>
                  </a:rPr>
                  <a:t>ЗП</a:t>
                </a:r>
                <a:r>
                  <a:rPr lang="ru-RU" sz="1200" i="0" kern="1200" smtClean="0">
                    <a:solidFill>
                      <a:schemeClr val="tx1"/>
                    </a:solidFill>
                    <a:effectLst/>
                    <a:latin typeface="+mn-lt"/>
                    <a:ea typeface="+mn-ea"/>
                    <a:cs typeface="+mn-cs"/>
                  </a:rPr>
                  <a:t>〗_</a:t>
                </a:r>
                <a:r>
                  <a:rPr lang="ru-RU" sz="1200" i="0" kern="1200">
                    <a:solidFill>
                      <a:schemeClr val="tx1"/>
                    </a:solidFill>
                    <a:effectLst/>
                    <a:latin typeface="+mn-lt"/>
                    <a:ea typeface="+mn-ea"/>
                    <a:cs typeface="+mn-cs"/>
                  </a:rPr>
                  <a:t>ср</a:t>
                </a:r>
                <a:r>
                  <a:rPr lang="ru-RU" sz="1200" kern="1200" dirty="0">
                    <a:solidFill>
                      <a:schemeClr val="tx1"/>
                    </a:solidFill>
                    <a:effectLst/>
                    <a:latin typeface="+mn-lt"/>
                    <a:ea typeface="+mn-ea"/>
                    <a:cs typeface="+mn-cs"/>
                  </a:rPr>
                  <a:t> – средняя прогнозируемая заработная плата педагогов организаций дополнительного образования в муниципальном районе (городском округе) в году, на который определяется нормативная стоимость образовательной услуги (с учетом типа местности);</a:t>
                </a:r>
              </a:p>
              <a:p>
                <a:r>
                  <a:rPr lang="en-US" sz="1200" i="0" kern="1200">
                    <a:solidFill>
                      <a:schemeClr val="tx1"/>
                    </a:solidFill>
                    <a:effectLst/>
                    <a:latin typeface="+mn-lt"/>
                    <a:ea typeface="+mn-ea"/>
                    <a:cs typeface="+mn-cs"/>
                  </a:rPr>
                  <a:t>𝑎</a:t>
                </a:r>
                <a:r>
                  <a:rPr lang="ru-RU" sz="1200" i="0" kern="1200">
                    <a:solidFill>
                      <a:schemeClr val="tx1"/>
                    </a:solidFill>
                    <a:effectLst/>
                    <a:latin typeface="+mn-lt"/>
                    <a:ea typeface="+mn-ea"/>
                    <a:cs typeface="+mn-cs"/>
                  </a:rPr>
                  <a:t>_гр</a:t>
                </a:r>
                <a:r>
                  <a:rPr lang="ru-RU" sz="1200" kern="1200" dirty="0">
                    <a:solidFill>
                      <a:schemeClr val="tx1"/>
                    </a:solidFill>
                    <a:effectLst/>
                    <a:latin typeface="+mn-lt"/>
                    <a:ea typeface="+mn-ea"/>
                    <a:cs typeface="+mn-cs"/>
                  </a:rPr>
                  <a:t> – продолжительность реализации части образовательной программы в часах в рамках группового сопровождения детей, определяемая с учетом сведений, предусмотренных подпунктами 14) и 16) пункта 74 настоящих Правил;</a:t>
                </a:r>
              </a:p>
              <a:p>
                <a:r>
                  <a:rPr lang="en-US" sz="1200" i="0" kern="1200">
                    <a:solidFill>
                      <a:schemeClr val="tx1"/>
                    </a:solidFill>
                    <a:effectLst/>
                    <a:latin typeface="+mn-lt"/>
                    <a:ea typeface="+mn-ea"/>
                    <a:cs typeface="+mn-cs"/>
                  </a:rPr>
                  <a:t>𝑎</a:t>
                </a:r>
                <a:r>
                  <a:rPr lang="ru-RU" sz="1200" i="0" kern="1200">
                    <a:solidFill>
                      <a:schemeClr val="tx1"/>
                    </a:solidFill>
                    <a:effectLst/>
                    <a:latin typeface="+mn-lt"/>
                    <a:ea typeface="+mn-ea"/>
                    <a:cs typeface="+mn-cs"/>
                  </a:rPr>
                  <a:t>_инд</a:t>
                </a:r>
                <a:r>
                  <a:rPr lang="ru-RU" sz="1200" kern="1200" dirty="0">
                    <a:solidFill>
                      <a:schemeClr val="tx1"/>
                    </a:solidFill>
                    <a:effectLst/>
                    <a:latin typeface="+mn-lt"/>
                    <a:ea typeface="+mn-ea"/>
                    <a:cs typeface="+mn-cs"/>
                  </a:rPr>
                  <a:t> – продолжительность реализации части образовательной программы в часах в рамках индивидуального сопровождения детей, предусмотренная подпунктом 16) пункта 74 настоящих Правил;</a:t>
                </a:r>
              </a:p>
              <a:p>
                <a:r>
                  <a:rPr lang="en-US" sz="1200" i="0" kern="1200">
                    <a:solidFill>
                      <a:schemeClr val="tx1"/>
                    </a:solidFill>
                    <a:effectLst/>
                    <a:latin typeface="+mn-lt"/>
                    <a:ea typeface="+mn-ea"/>
                    <a:cs typeface="+mn-cs"/>
                  </a:rPr>
                  <a:t>𝑎</a:t>
                </a:r>
                <a:r>
                  <a:rPr lang="ru-RU" sz="1200" i="0" kern="1200">
                    <a:solidFill>
                      <a:schemeClr val="tx1"/>
                    </a:solidFill>
                    <a:effectLst/>
                    <a:latin typeface="+mn-lt"/>
                    <a:ea typeface="+mn-ea"/>
                    <a:cs typeface="+mn-cs"/>
                  </a:rPr>
                  <a:t>_доп</a:t>
                </a:r>
                <a:r>
                  <a:rPr lang="ru-RU" sz="1200" kern="1200" dirty="0">
                    <a:solidFill>
                      <a:schemeClr val="tx1"/>
                    </a:solidFill>
                    <a:effectLst/>
                    <a:latin typeface="+mn-lt"/>
                    <a:ea typeface="+mn-ea"/>
                    <a:cs typeface="+mn-cs"/>
                  </a:rPr>
                  <a:t> – продолжительность сопровождения группы дополнительным педагогическим работником одновременно с педагогическим работником, непосредственно осуществляющим реализацию части образовательной программы, предусмотренная подпунктом 17) пункта 74 настоящих Правил;</a:t>
                </a:r>
              </a:p>
              <a:p>
                <a:r>
                  <a:rPr lang="en-US" sz="1200" i="0" kern="1200">
                    <a:solidFill>
                      <a:schemeClr val="tx1"/>
                    </a:solidFill>
                    <a:effectLst/>
                    <a:latin typeface="+mn-lt"/>
                    <a:ea typeface="+mn-ea"/>
                    <a:cs typeface="+mn-cs"/>
                  </a:rPr>
                  <a:t>𝑘</a:t>
                </a:r>
                <a:r>
                  <a:rPr lang="ru-RU" sz="1200" i="0" kern="1200">
                    <a:solidFill>
                      <a:schemeClr val="tx1"/>
                    </a:solidFill>
                    <a:effectLst/>
                    <a:latin typeface="+mn-lt"/>
                    <a:ea typeface="+mn-ea"/>
                    <a:cs typeface="+mn-cs"/>
                  </a:rPr>
                  <a:t>_осн</a:t>
                </a:r>
                <a:r>
                  <a:rPr lang="ru-RU" sz="1200" kern="1200" dirty="0">
                    <a:solidFill>
                      <a:schemeClr val="tx1"/>
                    </a:solidFill>
                    <a:effectLst/>
                    <a:latin typeface="+mn-lt"/>
                    <a:ea typeface="+mn-ea"/>
                    <a:cs typeface="+mn-cs"/>
                  </a:rPr>
                  <a:t> – коэффициент, учитывающий премирование педагогического работника, осуществляющего постоянное сопровождение группы, основанный на оценке уровня его квалификации. Решение об установлении повышающего коэффициента принимается оператором персонифицированного финансирования исходя из сведений, предусмотренных подпунктом 15) пункта 74 настоящих Правил;</a:t>
                </a:r>
              </a:p>
              <a:p>
                <a:r>
                  <a:rPr lang="en-US" sz="1200" i="0" kern="1200">
                    <a:solidFill>
                      <a:schemeClr val="tx1"/>
                    </a:solidFill>
                    <a:effectLst/>
                    <a:latin typeface="+mn-lt"/>
                    <a:ea typeface="+mn-ea"/>
                    <a:cs typeface="+mn-cs"/>
                  </a:rPr>
                  <a:t>𝑘</a:t>
                </a:r>
                <a:r>
                  <a:rPr lang="ru-RU" sz="1200" i="0" kern="1200">
                    <a:solidFill>
                      <a:schemeClr val="tx1"/>
                    </a:solidFill>
                    <a:effectLst/>
                    <a:latin typeface="+mn-lt"/>
                    <a:ea typeface="+mn-ea"/>
                    <a:cs typeface="+mn-cs"/>
                  </a:rPr>
                  <a:t>_доп</a:t>
                </a:r>
                <a:r>
                  <a:rPr lang="ru-RU" sz="1200" kern="1200" dirty="0">
                    <a:solidFill>
                      <a:schemeClr val="tx1"/>
                    </a:solidFill>
                    <a:effectLst/>
                    <a:latin typeface="+mn-lt"/>
                    <a:ea typeface="+mn-ea"/>
                    <a:cs typeface="+mn-cs"/>
                  </a:rPr>
                  <a:t> – коэффициент, учитывающий премирование дополнительного педагогического работника, основанный на оценке уровня его квалификации. Решение об установлении повышающего коэффициента принимается оператором персонифицированного финансирования исходя из сведений, предусмотренных подпунктом 15) пункта 74 настоящих Правил;</a:t>
                </a:r>
              </a:p>
              <a:p>
                <a:r>
                  <a:rPr lang="en-US" sz="1200" i="0" kern="1200">
                    <a:solidFill>
                      <a:schemeClr val="tx1"/>
                    </a:solidFill>
                    <a:effectLst/>
                    <a:latin typeface="+mn-lt"/>
                    <a:ea typeface="+mn-ea"/>
                    <a:cs typeface="+mn-cs"/>
                  </a:rPr>
                  <a:t>𝑘</a:t>
                </a:r>
                <a:r>
                  <a:rPr lang="ru-RU"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𝑠𝑡</a:t>
                </a:r>
                <a:r>
                  <a:rPr lang="ru-RU" sz="1200" kern="1200" dirty="0">
                    <a:solidFill>
                      <a:schemeClr val="tx1"/>
                    </a:solidFill>
                    <a:effectLst/>
                    <a:latin typeface="+mn-lt"/>
                    <a:ea typeface="+mn-ea"/>
                    <a:cs typeface="+mn-cs"/>
                  </a:rPr>
                  <a:t> – коэффициент, учитывающий сложившуюся в системе дополнительного образования практику трудоустройства более чем на одну ставку;</a:t>
                </a:r>
              </a:p>
              <a:p>
                <a:r>
                  <a:rPr lang="en-US" sz="1200" i="0" kern="1200">
                    <a:solidFill>
                      <a:schemeClr val="tx1"/>
                    </a:solidFill>
                    <a:effectLst/>
                    <a:latin typeface="+mn-lt"/>
                    <a:ea typeface="+mn-ea"/>
                    <a:cs typeface="+mn-cs"/>
                  </a:rPr>
                  <a:t>𝑑</a:t>
                </a:r>
                <a:r>
                  <a:rPr lang="ru-RU" sz="1200" kern="1200" dirty="0">
                    <a:solidFill>
                      <a:schemeClr val="tx1"/>
                    </a:solidFill>
                    <a:effectLst/>
                    <a:latin typeface="+mn-lt"/>
                    <a:ea typeface="+mn-ea"/>
                    <a:cs typeface="+mn-cs"/>
                  </a:rPr>
                  <a:t> – норма нагрузки на ставку педагога дополнительного образования, равная 18 часам в неделю;</a:t>
                </a:r>
              </a:p>
              <a:p>
                <a:r>
                  <a:rPr lang="ru-RU" sz="1200" kern="1200" dirty="0">
                    <a:solidFill>
                      <a:schemeClr val="tx1"/>
                    </a:solidFill>
                    <a:effectLst/>
                    <a:latin typeface="+mn-lt"/>
                    <a:ea typeface="+mn-ea"/>
                    <a:cs typeface="+mn-cs"/>
                  </a:rPr>
                  <a:t>4,345 – среднее количество недель в одном месяце;</a:t>
                </a:r>
              </a:p>
              <a:p>
                <a:r>
                  <a:rPr lang="ru-RU" sz="1200" i="0" kern="1200">
                    <a:solidFill>
                      <a:schemeClr val="tx1"/>
                    </a:solidFill>
                    <a:effectLst/>
                    <a:latin typeface="+mn-lt"/>
                    <a:ea typeface="+mn-ea"/>
                    <a:cs typeface="+mn-cs"/>
                  </a:rPr>
                  <a:t>52</a:t>
                </a:r>
                <a:r>
                  <a:rPr lang="ru-RU" sz="1200" kern="1200" dirty="0">
                    <a:solidFill>
                      <a:schemeClr val="tx1"/>
                    </a:solidFill>
                    <a:effectLst/>
                    <a:latin typeface="+mn-lt"/>
                    <a:ea typeface="+mn-ea"/>
                    <a:cs typeface="+mn-cs"/>
                  </a:rPr>
                  <a:t> – число недель в году;</a:t>
                </a:r>
              </a:p>
              <a:p>
                <a:r>
                  <a:rPr lang="ru-RU" sz="1200" kern="1200" dirty="0">
                    <a:solidFill>
                      <a:schemeClr val="tx1"/>
                    </a:solidFill>
                    <a:effectLst/>
                    <a:latin typeface="+mn-lt"/>
                    <a:ea typeface="+mn-ea"/>
                    <a:cs typeface="+mn-cs"/>
                  </a:rPr>
                  <a:t>3 – периодичность прохождения повышения квалификации педагогическими работниками;</a:t>
                </a:r>
              </a:p>
              <a:p>
                <a:r>
                  <a:rPr lang="en-US" sz="1200" i="0" kern="1200">
                    <a:solidFill>
                      <a:schemeClr val="tx1"/>
                    </a:solidFill>
                    <a:effectLst/>
                    <a:latin typeface="+mn-lt"/>
                    <a:ea typeface="+mn-ea"/>
                    <a:cs typeface="+mn-cs"/>
                  </a:rPr>
                  <a:t>𝑚</a:t>
                </a:r>
                <a:r>
                  <a:rPr lang="ru-RU" sz="1200" kern="1200" dirty="0">
                    <a:solidFill>
                      <a:schemeClr val="tx1"/>
                    </a:solidFill>
                    <a:effectLst/>
                    <a:latin typeface="+mn-lt"/>
                    <a:ea typeface="+mn-ea"/>
                    <a:cs typeface="+mn-cs"/>
                  </a:rPr>
                  <a:t> – средняя наполняемость группы при реализации части образовательной программы, определяется в зависимости от установленных в соответствии с подпунктом 18) пункта 74 настоящих Правил минимальной и максимальной наполняемости группы;</a:t>
                </a:r>
              </a:p>
              <a:p>
                <a:r>
                  <a:rPr lang="en-US" sz="1200" i="0" kern="1200">
                    <a:solidFill>
                      <a:schemeClr val="tx1"/>
                    </a:solidFill>
                    <a:effectLst/>
                    <a:latin typeface="+mn-lt"/>
                    <a:ea typeface="+mn-ea"/>
                    <a:cs typeface="+mn-cs"/>
                  </a:rPr>
                  <a:t>𝑈</a:t>
                </a:r>
                <a:r>
                  <a:rPr lang="ru-RU" sz="1200" i="0" kern="1200">
                    <a:solidFill>
                      <a:schemeClr val="tx1"/>
                    </a:solidFill>
                    <a:effectLst/>
                    <a:latin typeface="+mn-lt"/>
                    <a:ea typeface="+mn-ea"/>
                    <a:cs typeface="+mn-cs"/>
                  </a:rPr>
                  <a:t>_пп</a:t>
                </a:r>
                <a:r>
                  <a:rPr lang="ru-RU" sz="1200" kern="1200" dirty="0">
                    <a:solidFill>
                      <a:schemeClr val="tx1"/>
                    </a:solidFill>
                    <a:effectLst/>
                    <a:latin typeface="+mn-lt"/>
                    <a:ea typeface="+mn-ea"/>
                    <a:cs typeface="+mn-cs"/>
                  </a:rPr>
                  <a:t> – коэффициент привлечения дополнительных педагогических работников (педагоги-психологи, методисты, социальные педагоги и пр.) для сопровождения реализации части образовательной программы;</a:t>
                </a:r>
              </a:p>
              <a:p>
                <a:r>
                  <a:rPr lang="en-US" sz="1200" i="0" kern="1200">
                    <a:solidFill>
                      <a:schemeClr val="tx1"/>
                    </a:solidFill>
                    <a:effectLst/>
                    <a:latin typeface="+mn-lt"/>
                    <a:ea typeface="+mn-ea"/>
                    <a:cs typeface="+mn-cs"/>
                  </a:rPr>
                  <a:t>𝑈</a:t>
                </a:r>
                <a:r>
                  <a:rPr lang="ru-RU" sz="1200" i="0" kern="1200">
                    <a:solidFill>
                      <a:schemeClr val="tx1"/>
                    </a:solidFill>
                    <a:effectLst/>
                    <a:latin typeface="+mn-lt"/>
                    <a:ea typeface="+mn-ea"/>
                    <a:cs typeface="+mn-cs"/>
                  </a:rPr>
                  <a:t>_пр</a:t>
                </a:r>
                <a:r>
                  <a:rPr lang="ru-RU" sz="1200" kern="1200" dirty="0">
                    <a:solidFill>
                      <a:schemeClr val="tx1"/>
                    </a:solidFill>
                    <a:effectLst/>
                    <a:latin typeface="+mn-lt"/>
                    <a:ea typeface="+mn-ea"/>
                    <a:cs typeface="+mn-cs"/>
                  </a:rPr>
                  <a:t> – коэффициент, учитывающий потребность в привлечении работников, которые не принимают непосредственного участия в реализации образовательной программы (административно-управленческий, административно-хозяйственный, учебно-вспомогательный и иной персонал);</a:t>
                </a:r>
              </a:p>
              <a:p>
                <a:r>
                  <a:rPr lang="en-US" sz="1200" i="0" kern="1200">
                    <a:solidFill>
                      <a:schemeClr val="tx1"/>
                    </a:solidFill>
                    <a:effectLst/>
                    <a:latin typeface="+mn-lt"/>
                    <a:ea typeface="+mn-ea"/>
                    <a:cs typeface="+mn-cs"/>
                  </a:rPr>
                  <a:t>𝐾</a:t>
                </a:r>
                <a:r>
                  <a:rPr lang="ru-RU" sz="1200" i="0" kern="1200">
                    <a:solidFill>
                      <a:schemeClr val="tx1"/>
                    </a:solidFill>
                    <a:effectLst/>
                    <a:latin typeface="+mn-lt"/>
                    <a:ea typeface="+mn-ea"/>
                    <a:cs typeface="+mn-cs"/>
                  </a:rPr>
                  <a:t>_н</a:t>
                </a:r>
                <a:r>
                  <a:rPr lang="ru-RU" sz="1200" kern="1200" dirty="0">
                    <a:solidFill>
                      <a:schemeClr val="tx1"/>
                    </a:solidFill>
                    <a:effectLst/>
                    <a:latin typeface="+mn-lt"/>
                    <a:ea typeface="+mn-ea"/>
                    <a:cs typeface="+mn-cs"/>
                  </a:rPr>
                  <a:t> – коэффициент отчислений по страховым взносам в государственные внебюджетные фонды;</a:t>
                </a:r>
              </a:p>
              <a:p>
                <a:r>
                  <a:rPr lang="en-US" sz="1200" i="0" kern="1200">
                    <a:solidFill>
                      <a:schemeClr val="tx1"/>
                    </a:solidFill>
                    <a:effectLst/>
                    <a:latin typeface="+mn-lt"/>
                    <a:ea typeface="+mn-ea"/>
                    <a:cs typeface="+mn-cs"/>
                  </a:rPr>
                  <a:t>𝐾</a:t>
                </a:r>
                <a:r>
                  <a:rPr lang="ru-RU" sz="1200" i="0" kern="1200">
                    <a:solidFill>
                      <a:schemeClr val="tx1"/>
                    </a:solidFill>
                    <a:effectLst/>
                    <a:latin typeface="+mn-lt"/>
                    <a:ea typeface="+mn-ea"/>
                    <a:cs typeface="+mn-cs"/>
                  </a:rPr>
                  <a:t>_отп</a:t>
                </a:r>
                <a:r>
                  <a:rPr lang="ru-RU" sz="1200" kern="1200" dirty="0">
                    <a:solidFill>
                      <a:schemeClr val="tx1"/>
                    </a:solidFill>
                    <a:effectLst/>
                    <a:latin typeface="+mn-lt"/>
                    <a:ea typeface="+mn-ea"/>
                    <a:cs typeface="+mn-cs"/>
                  </a:rPr>
                  <a:t> - коэффициент, учитывающий сохранение заработной платы и для работников, пребывающих в срочном отпуске, а также проходящих очередное повышение квалификации. Расчетное значение коэффициента определяется как сложившееся отношение числа рабочих дней в году и числа дней, которое в среднем должны отработать педагогические и иные работники;</a:t>
                </a:r>
              </a:p>
              <a:p>
                <a:r>
                  <a:rPr lang="en-US" sz="1200" i="0" kern="1200">
                    <a:solidFill>
                      <a:schemeClr val="tx1"/>
                    </a:solidFill>
                    <a:effectLst/>
                    <a:latin typeface="+mn-lt"/>
                    <a:ea typeface="+mn-ea"/>
                    <a:cs typeface="+mn-cs"/>
                  </a:rPr>
                  <a:t>𝑏</a:t>
                </a:r>
                <a:r>
                  <a:rPr lang="ru-RU" sz="1200" kern="1200" dirty="0">
                    <a:solidFill>
                      <a:schemeClr val="tx1"/>
                    </a:solidFill>
                    <a:effectLst/>
                    <a:latin typeface="+mn-lt"/>
                    <a:ea typeface="+mn-ea"/>
                    <a:cs typeface="+mn-cs"/>
                  </a:rPr>
                  <a:t> – расчетное время полезного использования одного помещения в неделю при реализации образовательных программ;</a:t>
                </a:r>
              </a:p>
              <a:p>
                <a:r>
                  <a:rPr lang="en-US" sz="1200" i="0" kern="1200">
                    <a:solidFill>
                      <a:schemeClr val="tx1"/>
                    </a:solidFill>
                    <a:effectLst/>
                    <a:latin typeface="+mn-lt"/>
                    <a:ea typeface="+mn-ea"/>
                    <a:cs typeface="+mn-cs"/>
                  </a:rPr>
                  <a:t>𝑆</a:t>
                </a:r>
                <a:r>
                  <a:rPr lang="ru-RU" sz="1200" i="0" kern="1200">
                    <a:solidFill>
                      <a:schemeClr val="tx1"/>
                    </a:solidFill>
                    <a:effectLst/>
                    <a:latin typeface="+mn-lt"/>
                    <a:ea typeface="+mn-ea"/>
                    <a:cs typeface="+mn-cs"/>
                  </a:rPr>
                  <a:t>_баз</a:t>
                </a:r>
                <a:r>
                  <a:rPr lang="ru-RU" sz="1200" kern="1200" dirty="0">
                    <a:solidFill>
                      <a:schemeClr val="tx1"/>
                    </a:solidFill>
                    <a:effectLst/>
                    <a:latin typeface="+mn-lt"/>
                    <a:ea typeface="+mn-ea"/>
                    <a:cs typeface="+mn-cs"/>
                  </a:rPr>
                  <a:t> – базовая стоимость восполнения комплекта средств обучения (включая основные средства и материальные запасы), используемых для реализации образовательной программы определенная в расчете на одну неделю использования в группах для программ различной направленности;</a:t>
                </a:r>
              </a:p>
              <a:p>
                <a:r>
                  <a:rPr lang="en-US" sz="1200" i="0" kern="1200">
                    <a:solidFill>
                      <a:schemeClr val="tx1"/>
                    </a:solidFill>
                    <a:effectLst/>
                    <a:latin typeface="+mn-lt"/>
                    <a:ea typeface="+mn-ea"/>
                    <a:cs typeface="+mn-cs"/>
                  </a:rPr>
                  <a:t>𝑘</a:t>
                </a:r>
                <a:r>
                  <a:rPr lang="ru-RU" sz="1200" i="0" kern="1200">
                    <a:solidFill>
                      <a:schemeClr val="tx1"/>
                    </a:solidFill>
                    <a:effectLst/>
                    <a:latin typeface="+mn-lt"/>
                    <a:ea typeface="+mn-ea"/>
                    <a:cs typeface="+mn-cs"/>
                  </a:rPr>
                  <a:t>_𝑠</a:t>
                </a:r>
                <a:r>
                  <a:rPr lang="ru-RU" sz="1200" kern="1200" dirty="0">
                    <a:solidFill>
                      <a:schemeClr val="tx1"/>
                    </a:solidFill>
                    <a:effectLst/>
                    <a:latin typeface="+mn-lt"/>
                    <a:ea typeface="+mn-ea"/>
                    <a:cs typeface="+mn-cs"/>
                  </a:rPr>
                  <a:t> – коэффициент, учитывающий нормы и интенсивность использования оборудования при реализации образовательной программы. Решение об установлении повышающего коэффициента принимается оператором персонифицированного финансирования исходя из сведений, предусмотренных в подпункте 19) пункта 74 настоящих Правил, и составляет:</a:t>
                </a:r>
              </a:p>
              <a:p>
                <a:r>
                  <a:rPr lang="en-US" sz="1200" i="0" kern="1200">
                    <a:solidFill>
                      <a:schemeClr val="tx1"/>
                    </a:solidFill>
                    <a:effectLst/>
                    <a:latin typeface="+mn-lt"/>
                    <a:ea typeface="+mn-ea"/>
                    <a:cs typeface="+mn-cs"/>
                  </a:rPr>
                  <a:t>𝑈</a:t>
                </a:r>
                <a:r>
                  <a:rPr lang="ru-RU" sz="1200" i="0" kern="1200">
                    <a:solidFill>
                      <a:schemeClr val="tx1"/>
                    </a:solidFill>
                    <a:effectLst/>
                    <a:latin typeface="+mn-lt"/>
                    <a:ea typeface="+mn-ea"/>
                    <a:cs typeface="+mn-cs"/>
                  </a:rPr>
                  <a:t>_баз</a:t>
                </a:r>
                <a:r>
                  <a:rPr lang="ru-RU" sz="1200" kern="1200" dirty="0">
                    <a:solidFill>
                      <a:schemeClr val="tx1"/>
                    </a:solidFill>
                    <a:effectLst/>
                    <a:latin typeface="+mn-lt"/>
                    <a:ea typeface="+mn-ea"/>
                    <a:cs typeface="+mn-cs"/>
                  </a:rPr>
                  <a:t> - базовая потребность в приобретении услуг, необходимых для обеспечения организации реализации образовательных программ (в том числе, услуги по содержанию объектов недвижимого и особо ценного движимого имущества, включая проведение текущего ремонта и мероприятий по обеспечению санитарно-эпидемиологических требований, противопожарной безопасности, охранной сигнализации, коммунальные услуги, услуги связи), определенная для одной групповой ячейки (одного кабинета) на одну неделю функционирования;</a:t>
                </a:r>
              </a:p>
              <a:p>
                <a:r>
                  <a:rPr lang="en-US" sz="1200" i="0" kern="1200">
                    <a:solidFill>
                      <a:schemeClr val="tx1"/>
                    </a:solidFill>
                    <a:effectLst/>
                    <a:latin typeface="+mn-lt"/>
                    <a:ea typeface="+mn-ea"/>
                    <a:cs typeface="+mn-cs"/>
                  </a:rPr>
                  <a:t>𝑂</a:t>
                </a:r>
                <a:r>
                  <a:rPr lang="ru-RU" sz="1200" i="0" kern="1200">
                    <a:solidFill>
                      <a:schemeClr val="tx1"/>
                    </a:solidFill>
                    <a:effectLst/>
                    <a:latin typeface="+mn-lt"/>
                    <a:ea typeface="+mn-ea"/>
                    <a:cs typeface="+mn-cs"/>
                  </a:rPr>
                  <a:t>_баз</a:t>
                </a:r>
                <a:r>
                  <a:rPr lang="en-US"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 средние расходы на обеспечение повышения квалификации одного педагогического работника (включая оплату услуг повышения квалификации, проезд и организацию проживания педагогических работников);</a:t>
                </a:r>
              </a:p>
              <a:p>
                <a:r>
                  <a:rPr lang="en-US" sz="1200" i="0" kern="1200">
                    <a:solidFill>
                      <a:schemeClr val="tx1"/>
                    </a:solidFill>
                    <a:effectLst/>
                    <a:latin typeface="+mn-lt"/>
                    <a:ea typeface="+mn-ea"/>
                    <a:cs typeface="+mn-cs"/>
                  </a:rPr>
                  <a:t>𝑀</a:t>
                </a:r>
                <a:r>
                  <a:rPr lang="ru-RU" sz="1200" i="0" kern="1200">
                    <a:solidFill>
                      <a:schemeClr val="tx1"/>
                    </a:solidFill>
                    <a:effectLst/>
                    <a:latin typeface="+mn-lt"/>
                    <a:ea typeface="+mn-ea"/>
                    <a:cs typeface="+mn-cs"/>
                  </a:rPr>
                  <a:t>_баз</a:t>
                </a:r>
                <a:r>
                  <a:rPr lang="en-US"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 средние расходы на обеспечение прохождения одним педагогическим работником медицинского осмотра</a:t>
                </a:r>
                <a:r>
                  <a:rPr lang="ru-RU" sz="1200" kern="1200" dirty="0" smtClean="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p:txBody>
          </p:sp>
        </mc:Fallback>
      </mc:AlternateContent>
      <p:sp>
        <p:nvSpPr>
          <p:cNvPr id="4" name="Номер слайда 3"/>
          <p:cNvSpPr>
            <a:spLocks noGrp="1"/>
          </p:cNvSpPr>
          <p:nvPr>
            <p:ph type="sldNum" sz="quarter" idx="10"/>
          </p:nvPr>
        </p:nvSpPr>
        <p:spPr/>
        <p:txBody>
          <a:bodyPr/>
          <a:lstStyle/>
          <a:p>
            <a:fld id="{5DF6AEDF-72EC-4DF6-A108-CF6F364D250A}" type="slidenum">
              <a:rPr lang="ru-RU" smtClean="0"/>
              <a:t>11</a:t>
            </a:fld>
            <a:endParaRPr lang="ru-RU"/>
          </a:p>
        </p:txBody>
      </p:sp>
    </p:spTree>
    <p:extLst>
      <p:ext uri="{BB962C8B-B14F-4D97-AF65-F5344CB8AC3E}">
        <p14:creationId xmlns:p14="http://schemas.microsoft.com/office/powerpoint/2010/main" val="3282746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925763" y="849313"/>
            <a:ext cx="4076700" cy="229393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DF6AEDF-72EC-4DF6-A108-CF6F364D250A}" type="slidenum">
              <a:rPr lang="ru-RU" smtClean="0"/>
              <a:t>15</a:t>
            </a:fld>
            <a:endParaRPr lang="ru-RU"/>
          </a:p>
        </p:txBody>
      </p:sp>
    </p:spTree>
    <p:extLst>
      <p:ext uri="{BB962C8B-B14F-4D97-AF65-F5344CB8AC3E}">
        <p14:creationId xmlns:p14="http://schemas.microsoft.com/office/powerpoint/2010/main" val="3749453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3F36AC3-7323-4AE7-850F-D4D7C8244442}" type="datetimeFigureOut">
              <a:rPr lang="ru-RU" smtClean="0"/>
              <a:pPr/>
              <a:t>19.02.2019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3C6404-01AB-49F4-80AC-D339E8D453B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6B3773D6-23E9-4F9D-9D6A-8EF1442AB7A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89304"/>
          <a:stretch/>
        </p:blipFill>
        <p:spPr>
          <a:xfrm>
            <a:off x="0" y="-32639"/>
            <a:ext cx="1391477" cy="6897465"/>
          </a:xfrm>
          <a:prstGeom prst="rect">
            <a:avLst/>
          </a:prstGeom>
        </p:spPr>
      </p:pic>
      <p:sp>
        <p:nvSpPr>
          <p:cNvPr id="2" name="Заголовок 1"/>
          <p:cNvSpPr>
            <a:spLocks noGrp="1"/>
          </p:cNvSpPr>
          <p:nvPr>
            <p:ph type="title"/>
          </p:nvPr>
        </p:nvSpPr>
        <p:spPr>
          <a:xfrm>
            <a:off x="1583498" y="274638"/>
            <a:ext cx="10177131" cy="562074"/>
          </a:xfrm>
        </p:spPr>
        <p:txBody>
          <a:bodyPr>
            <a:normAutofit/>
          </a:bodyPr>
          <a:lstStyle>
            <a:lvl1pPr algn="l">
              <a:defRPr sz="2800">
                <a:latin typeface="Verdana" panose="020B0604030504040204" pitchFamily="34" charset="0"/>
                <a:ea typeface="Verdana" panose="020B0604030504040204" pitchFamily="34" charset="0"/>
                <a:cs typeface="Verdana" panose="020B0604030504040204" pitchFamily="34" charset="0"/>
              </a:defRPr>
            </a:lvl1pPr>
          </a:lstStyle>
          <a:p>
            <a:r>
              <a:rPr lang="ru-RU" dirty="0"/>
              <a:t>Образец заголовка</a:t>
            </a:r>
          </a:p>
        </p:txBody>
      </p:sp>
      <p:sp>
        <p:nvSpPr>
          <p:cNvPr id="3" name="Содержимое 2"/>
          <p:cNvSpPr>
            <a:spLocks noGrp="1"/>
          </p:cNvSpPr>
          <p:nvPr>
            <p:ph idx="1"/>
          </p:nvPr>
        </p:nvSpPr>
        <p:spPr>
          <a:xfrm>
            <a:off x="1583498" y="1268761"/>
            <a:ext cx="10177131" cy="4525963"/>
          </a:xfrm>
        </p:spPr>
        <p:txBody>
          <a:bodyPr>
            <a:normAutofit/>
          </a:bodyPr>
          <a:lstStyle>
            <a:lvl1pPr algn="l">
              <a:defRPr sz="2200">
                <a:latin typeface="Verdana" panose="020B0604030504040204" pitchFamily="34" charset="0"/>
                <a:ea typeface="Verdana" panose="020B0604030504040204" pitchFamily="34" charset="0"/>
                <a:cs typeface="Verdana" panose="020B0604030504040204" pitchFamily="34" charset="0"/>
              </a:defRPr>
            </a:lvl1pPr>
            <a:lvl2pPr algn="l">
              <a:defRPr sz="2200">
                <a:latin typeface="Verdana" panose="020B0604030504040204" pitchFamily="34" charset="0"/>
                <a:ea typeface="Verdana" panose="020B0604030504040204" pitchFamily="34" charset="0"/>
                <a:cs typeface="Verdana" panose="020B0604030504040204" pitchFamily="34" charset="0"/>
              </a:defRPr>
            </a:lvl2pPr>
            <a:lvl3pPr algn="l">
              <a:defRPr sz="2200">
                <a:latin typeface="Verdana" panose="020B0604030504040204" pitchFamily="34" charset="0"/>
                <a:ea typeface="Verdana" panose="020B0604030504040204" pitchFamily="34" charset="0"/>
                <a:cs typeface="Verdana" panose="020B0604030504040204" pitchFamily="34" charset="0"/>
              </a:defRPr>
            </a:lvl3pPr>
            <a:lvl4pPr algn="l">
              <a:defRPr sz="2200">
                <a:latin typeface="Verdana" panose="020B0604030504040204" pitchFamily="34" charset="0"/>
                <a:ea typeface="Verdana" panose="020B0604030504040204" pitchFamily="34" charset="0"/>
                <a:cs typeface="Verdana" panose="020B0604030504040204" pitchFamily="34" charset="0"/>
              </a:defRPr>
            </a:lvl4pPr>
            <a:lvl5pPr algn="l">
              <a:defRPr sz="2200">
                <a:latin typeface="Verdana" panose="020B0604030504040204" pitchFamily="34" charset="0"/>
                <a:ea typeface="Verdana" panose="020B0604030504040204" pitchFamily="34" charset="0"/>
                <a:cs typeface="Verdana" panose="020B0604030504040204"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A5919B7D-62CE-4FBF-B96D-9CFD66AD5D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279"/>
          <a:stretch/>
        </p:blipFill>
        <p:spPr>
          <a:xfrm>
            <a:off x="0" y="-32639"/>
            <a:ext cx="12192000" cy="689746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F36AC3-7323-4AE7-850F-D4D7C8244442}" type="datetimeFigureOut">
              <a:rPr lang="ru-RU" smtClean="0"/>
              <a:pPr/>
              <a:t>19.02.2019</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C6404-01AB-49F4-80AC-D339E8D453B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11111111/&#1092;&#1086;&#1088;&#1084;&#1072;%20&#1088;&#1072;&#1089;&#1095;&#1077;&#1090;&#1072;%20&#1089;&#1090;&#1086;&#1080;&#1084;&#1086;&#1089;&#1090;&#1080;%20&#1089;&#1077;&#1088;&#1090;&#1080;&#1092;&#1080;&#1082;&#1072;&#1090;&#1072;.xls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3sNupzPj0Qo"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hyperlink" Target="mailto:kdinfo@iro.yar.ru"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359695" y="2898675"/>
            <a:ext cx="5358139" cy="608360"/>
          </a:xfrm>
        </p:spPr>
        <p:txBody>
          <a:bodyPr>
            <a:noAutofit/>
          </a:bodyPr>
          <a:lstStyle/>
          <a:p>
            <a:r>
              <a:rPr lang="ru-RU" sz="2000" dirty="0">
                <a:solidFill>
                  <a:schemeClr val="bg1"/>
                </a:solidFill>
                <a:latin typeface="Verdana" panose="020B0604030504040204" pitchFamily="34" charset="0"/>
                <a:ea typeface="Verdana" panose="020B0604030504040204" pitchFamily="34" charset="0"/>
                <a:cs typeface="Verdana" panose="020B0604030504040204" pitchFamily="34" charset="0"/>
              </a:rPr>
              <a:t>Ярославская область</a:t>
            </a:r>
          </a:p>
        </p:txBody>
      </p:sp>
      <p:sp>
        <p:nvSpPr>
          <p:cNvPr id="3" name="Подзаголовок 2"/>
          <p:cNvSpPr>
            <a:spLocks noGrp="1"/>
          </p:cNvSpPr>
          <p:nvPr>
            <p:ph type="subTitle" idx="4294967295"/>
          </p:nvPr>
        </p:nvSpPr>
        <p:spPr>
          <a:xfrm>
            <a:off x="2114327" y="3515812"/>
            <a:ext cx="7848872" cy="3138670"/>
          </a:xfrm>
        </p:spPr>
        <p:txBody>
          <a:bodyPr>
            <a:normAutofit fontScale="85000" lnSpcReduction="10000"/>
          </a:bodyPr>
          <a:lstStyle/>
          <a:p>
            <a:pPr marL="0" indent="0" algn="ctr">
              <a:buNone/>
            </a:pPr>
            <a:r>
              <a:rPr lang="ru-RU" dirty="0" smtClean="0">
                <a:solidFill>
                  <a:schemeClr val="bg1"/>
                </a:solidFill>
                <a:latin typeface="Verdana" panose="020B0604030504040204" pitchFamily="34" charset="0"/>
                <a:ea typeface="Verdana" panose="020B0604030504040204" pitchFamily="34" charset="0"/>
                <a:cs typeface="Verdana" panose="020B0604030504040204" pitchFamily="34" charset="0"/>
              </a:rPr>
              <a:t>Реализация</a:t>
            </a:r>
          </a:p>
          <a:p>
            <a:pPr marL="0" indent="0" algn="ctr">
              <a:buNone/>
            </a:pPr>
            <a:r>
              <a:rPr lang="ru-RU" dirty="0" smtClean="0">
                <a:solidFill>
                  <a:schemeClr val="bg1"/>
                </a:solidFill>
                <a:latin typeface="Verdana" panose="020B0604030504040204" pitchFamily="34" charset="0"/>
                <a:ea typeface="Verdana" panose="020B0604030504040204" pitchFamily="34" charset="0"/>
                <a:cs typeface="Verdana" panose="020B0604030504040204" pitchFamily="34" charset="0"/>
              </a:rPr>
              <a:t>приоритетного </a:t>
            </a:r>
            <a:r>
              <a:rPr lang="ru-RU" dirty="0">
                <a:solidFill>
                  <a:schemeClr val="bg1"/>
                </a:solidFill>
                <a:latin typeface="Verdana" panose="020B0604030504040204" pitchFamily="34" charset="0"/>
                <a:ea typeface="Verdana" panose="020B0604030504040204" pitchFamily="34" charset="0"/>
                <a:cs typeface="Verdana" panose="020B0604030504040204" pitchFamily="34" charset="0"/>
              </a:rPr>
              <a:t>проекта </a:t>
            </a:r>
            <a:endParaRPr lang="ru-RU"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ru-RU"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ru-RU" dirty="0">
                <a:solidFill>
                  <a:schemeClr val="bg1"/>
                </a:solidFill>
                <a:latin typeface="Verdana" panose="020B0604030504040204" pitchFamily="34" charset="0"/>
                <a:ea typeface="Verdana" panose="020B0604030504040204" pitchFamily="34" charset="0"/>
                <a:cs typeface="Verdana" panose="020B0604030504040204" pitchFamily="34" charset="0"/>
              </a:rPr>
              <a:t>Доступное дополнительное образование для детей» </a:t>
            </a:r>
            <a:r>
              <a:rPr lang="ru-RU" dirty="0" smtClean="0">
                <a:solidFill>
                  <a:schemeClr val="bg1"/>
                </a:solidFill>
                <a:latin typeface="Verdana" panose="020B0604030504040204" pitchFamily="34" charset="0"/>
                <a:ea typeface="Verdana" panose="020B0604030504040204" pitchFamily="34" charset="0"/>
                <a:cs typeface="Verdana" panose="020B0604030504040204" pitchFamily="34" charset="0"/>
              </a:rPr>
              <a:t>в Ярославской области</a:t>
            </a:r>
          </a:p>
          <a:p>
            <a:pPr marL="0" indent="0" algn="ctr">
              <a:buNone/>
            </a:pPr>
            <a:r>
              <a:rPr lang="ru-RU" dirty="0" smtClean="0">
                <a:solidFill>
                  <a:schemeClr val="bg1"/>
                </a:solidFill>
                <a:latin typeface="Verdana" panose="020B0604030504040204" pitchFamily="34" charset="0"/>
                <a:ea typeface="Verdana" panose="020B0604030504040204" pitchFamily="34" charset="0"/>
                <a:cs typeface="Verdana" panose="020B0604030504040204" pitchFamily="34" charset="0"/>
              </a:rPr>
              <a:t>Национальный проект </a:t>
            </a:r>
          </a:p>
          <a:p>
            <a:pPr marL="0" indent="0" algn="ctr">
              <a:buNone/>
            </a:pPr>
            <a:r>
              <a:rPr lang="ru-RU" dirty="0" smtClean="0">
                <a:solidFill>
                  <a:schemeClr val="bg1"/>
                </a:solidFill>
                <a:latin typeface="Verdana" panose="020B0604030504040204" pitchFamily="34" charset="0"/>
                <a:ea typeface="Verdana" panose="020B0604030504040204" pitchFamily="34" charset="0"/>
                <a:cs typeface="Verdana" panose="020B0604030504040204" pitchFamily="34" charset="0"/>
              </a:rPr>
              <a:t>«Образование» </a:t>
            </a:r>
          </a:p>
          <a:p>
            <a:pPr marL="0" indent="0" algn="ctr">
              <a:buNone/>
            </a:pPr>
            <a:r>
              <a:rPr lang="ru-RU" dirty="0" smtClean="0">
                <a:solidFill>
                  <a:schemeClr val="bg1"/>
                </a:solidFill>
                <a:latin typeface="Verdana" panose="020B0604030504040204" pitchFamily="34" charset="0"/>
                <a:ea typeface="Verdana" panose="020B0604030504040204" pitchFamily="34" charset="0"/>
                <a:cs typeface="Verdana" panose="020B0604030504040204" pitchFamily="34" charset="0"/>
              </a:rPr>
              <a:t>(«Успех каждого ребенка»)</a:t>
            </a:r>
          </a:p>
          <a:p>
            <a:pPr marL="0" indent="0" algn="ctr">
              <a:buNone/>
            </a:pPr>
            <a:endParaRPr lang="ru-RU"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Подзаголовок 2"/>
          <p:cNvSpPr txBox="1">
            <a:spLocks/>
          </p:cNvSpPr>
          <p:nvPr/>
        </p:nvSpPr>
        <p:spPr>
          <a:xfrm>
            <a:off x="2838363" y="5381920"/>
            <a:ext cx="6400800" cy="1272563"/>
          </a:xfrm>
          <a:prstGeom prst="rect">
            <a:avLst/>
          </a:prstGeom>
        </p:spPr>
        <p:txBody>
          <a:bodyPr vert="horz" lIns="91440" tIns="45720" rIns="91440" bIns="45720" rtlCol="0">
            <a:normAutofit/>
          </a:bodyPr>
          <a:lstStyle/>
          <a:p>
            <a:pPr algn="ctr">
              <a:spcBef>
                <a:spcPct val="20000"/>
              </a:spcBef>
              <a:defRPr/>
            </a:pPr>
            <a:endParaRPr lang="ru-RU" sz="2400" dirty="0">
              <a:solidFill>
                <a:schemeClr val="bg1"/>
              </a:solidFill>
            </a:endParaRPr>
          </a:p>
        </p:txBody>
      </p:sp>
      <p:pic>
        <p:nvPicPr>
          <p:cNvPr id="7" name="Рисунок 6">
            <a:extLst>
              <a:ext uri="{FF2B5EF4-FFF2-40B4-BE49-F238E27FC236}">
                <a16:creationId xmlns:a16="http://schemas.microsoft.com/office/drawing/2014/main" xmlns="" id="{0FC62C66-FC08-4885-B0D3-FDF70D4726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0102" y="255284"/>
            <a:ext cx="3037327" cy="266429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C35EFF85-51B8-4298-BD3E-35BDFA9EE2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5440" y="171672"/>
            <a:ext cx="758153" cy="665040"/>
          </a:xfrm>
          <a:prstGeom prst="rect">
            <a:avLst/>
          </a:prstGeom>
        </p:spPr>
      </p:pic>
      <p:sp>
        <p:nvSpPr>
          <p:cNvPr id="9" name="Заголовок 1">
            <a:extLst>
              <a:ext uri="{FF2B5EF4-FFF2-40B4-BE49-F238E27FC236}">
                <a16:creationId xmlns:a16="http://schemas.microsoft.com/office/drawing/2014/main" xmlns="" id="{8B713705-5AE7-47F0-A778-22231993419C}"/>
              </a:ext>
            </a:extLst>
          </p:cNvPr>
          <p:cNvSpPr txBox="1">
            <a:spLocks/>
          </p:cNvSpPr>
          <p:nvPr/>
        </p:nvSpPr>
        <p:spPr>
          <a:xfrm>
            <a:off x="1524000" y="854274"/>
            <a:ext cx="1043608" cy="4864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800" dirty="0">
                <a:solidFill>
                  <a:schemeClr val="bg1"/>
                </a:solidFill>
                <a:latin typeface="Verdana" panose="020B0604030504040204" pitchFamily="34" charset="0"/>
                <a:ea typeface="Verdana" panose="020B0604030504040204" pitchFamily="34" charset="0"/>
                <a:cs typeface="Verdana" panose="020B0604030504040204" pitchFamily="34" charset="0"/>
              </a:rPr>
              <a:t>Ярославская область</a:t>
            </a:r>
          </a:p>
        </p:txBody>
      </p:sp>
      <p:sp>
        <p:nvSpPr>
          <p:cNvPr id="11" name="Подзаголовок 2">
            <a:extLst>
              <a:ext uri="{FF2B5EF4-FFF2-40B4-BE49-F238E27FC236}">
                <a16:creationId xmlns:a16="http://schemas.microsoft.com/office/drawing/2014/main" xmlns="" id="{F8D81A7C-50E5-49A3-ACAB-7C0DBBD1CC7B}"/>
              </a:ext>
            </a:extLst>
          </p:cNvPr>
          <p:cNvSpPr txBox="1">
            <a:spLocks/>
          </p:cNvSpPr>
          <p:nvPr/>
        </p:nvSpPr>
        <p:spPr>
          <a:xfrm>
            <a:off x="1519486" y="6381328"/>
            <a:ext cx="1037184" cy="5139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fld id="{68EAA698-8CFB-494C-A102-91D285F30903}" type="slidenum">
              <a:rPr lang="ru-RU" sz="1200">
                <a:solidFill>
                  <a:schemeClr val="bg1"/>
                </a:solidFill>
                <a:latin typeface="Verdana" panose="020B0604030504040204" pitchFamily="34" charset="0"/>
                <a:ea typeface="Verdana" panose="020B0604030504040204" pitchFamily="34" charset="0"/>
                <a:cs typeface="Verdana" panose="020B0604030504040204" pitchFamily="34" charset="0"/>
              </a:rPr>
              <a:pPr marL="0" indent="0" algn="ctr">
                <a:buNone/>
              </a:pPr>
              <a:t>10</a:t>
            </a:fld>
            <a:endParaRPr lang="ru-RU"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Содержимое 2">
            <a:extLst>
              <a:ext uri="{FF2B5EF4-FFF2-40B4-BE49-F238E27FC236}">
                <a16:creationId xmlns:a16="http://schemas.microsoft.com/office/drawing/2014/main" xmlns="" id="{470ECFA2-53B1-424E-A050-6192C53D48BB}"/>
              </a:ext>
            </a:extLst>
          </p:cNvPr>
          <p:cNvSpPr txBox="1">
            <a:spLocks/>
          </p:cNvSpPr>
          <p:nvPr/>
        </p:nvSpPr>
        <p:spPr>
          <a:xfrm>
            <a:off x="2855640" y="1340768"/>
            <a:ext cx="7272808"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ru-RU" dirty="0"/>
          </a:p>
        </p:txBody>
      </p:sp>
      <p:sp>
        <p:nvSpPr>
          <p:cNvPr id="13" name="Содержимое 2">
            <a:extLst>
              <a:ext uri="{FF2B5EF4-FFF2-40B4-BE49-F238E27FC236}">
                <a16:creationId xmlns:a16="http://schemas.microsoft.com/office/drawing/2014/main" xmlns="" id="{0A808D93-0077-4C26-A6B8-AE485AA9AC9E}"/>
              </a:ext>
            </a:extLst>
          </p:cNvPr>
          <p:cNvSpPr txBox="1">
            <a:spLocks/>
          </p:cNvSpPr>
          <p:nvPr/>
        </p:nvSpPr>
        <p:spPr>
          <a:xfrm>
            <a:off x="2855640" y="171672"/>
            <a:ext cx="7272808" cy="980592"/>
          </a:xfrm>
          <a:prstGeom prst="rect">
            <a:avLst/>
          </a:prstGeom>
        </p:spPr>
        <p:txBody>
          <a:bodyPr vert="horz" lIns="91440" tIns="45720" rIns="91440" bIns="45720" rtlCol="0" anchor="ctr" anchorCtr="0">
            <a:noAutofit/>
          </a:bodyPr>
          <a:lstStyle>
            <a:lvl1pPr marL="342900" indent="-34290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ru-RU" sz="2400" dirty="0">
              <a:solidFill>
                <a:srgbClr val="1C75BC"/>
              </a:solidFill>
            </a:endParaRPr>
          </a:p>
        </p:txBody>
      </p:sp>
      <p:sp>
        <p:nvSpPr>
          <p:cNvPr id="2" name="Заголовок 1"/>
          <p:cNvSpPr>
            <a:spLocks noGrp="1"/>
          </p:cNvSpPr>
          <p:nvPr>
            <p:ph type="title"/>
          </p:nvPr>
        </p:nvSpPr>
        <p:spPr>
          <a:xfrm>
            <a:off x="1519486" y="192094"/>
            <a:ext cx="10553178" cy="644618"/>
          </a:xfrm>
          <a:ln>
            <a:solidFill>
              <a:schemeClr val="bg1"/>
            </a:solidFill>
          </a:ln>
        </p:spPr>
        <p:txBody>
          <a:bodyPr>
            <a:normAutofit/>
          </a:bodyPr>
          <a:lstStyle/>
          <a:p>
            <a:pPr algn="ctr"/>
            <a:r>
              <a:rPr lang="ru-RU" sz="2200" b="1" dirty="0" smtClean="0">
                <a:solidFill>
                  <a:srgbClr val="0070C0"/>
                </a:solidFill>
              </a:rPr>
              <a:t>НПА на уровне муниципального района (городского округа)</a:t>
            </a:r>
            <a:endParaRPr lang="ru-RU" sz="2200" b="1" dirty="0">
              <a:solidFill>
                <a:srgbClr val="0070C0"/>
              </a:solidFill>
            </a:endParaRPr>
          </a:p>
        </p:txBody>
      </p:sp>
      <p:sp>
        <p:nvSpPr>
          <p:cNvPr id="3" name="Объект 2"/>
          <p:cNvSpPr>
            <a:spLocks noGrp="1"/>
          </p:cNvSpPr>
          <p:nvPr>
            <p:ph idx="1"/>
          </p:nvPr>
        </p:nvSpPr>
        <p:spPr>
          <a:xfrm>
            <a:off x="1519486" y="713676"/>
            <a:ext cx="10481170" cy="5212871"/>
          </a:xfrm>
        </p:spPr>
        <p:txBody>
          <a:bodyPr>
            <a:normAutofit/>
          </a:bodyPr>
          <a:lstStyle/>
          <a:p>
            <a:pPr marL="0" indent="0">
              <a:buNone/>
            </a:pPr>
            <a:r>
              <a:rPr lang="ru-RU" sz="2000" b="1" dirty="0" smtClean="0">
                <a:latin typeface="Times New Roman" panose="02020603050405020304" pitchFamily="18" charset="0"/>
                <a:cs typeface="Times New Roman" panose="02020603050405020304" pitchFamily="18" charset="0"/>
              </a:rPr>
              <a:t>Постановления главы муниципального образования (городского округа):</a:t>
            </a:r>
          </a:p>
          <a:p>
            <a:pPr marL="540000" lvl="1" indent="-457200" algn="just">
              <a:buAutoNum type="arabicParenR"/>
            </a:pPr>
            <a:r>
              <a:rPr lang="ru-RU" sz="1800" dirty="0">
                <a:latin typeface="Times New Roman" panose="02020603050405020304" pitchFamily="18" charset="0"/>
                <a:cs typeface="Times New Roman" panose="02020603050405020304" pitchFamily="18" charset="0"/>
              </a:rPr>
              <a:t>Создание муниципальной рабочей группы (МРГ) по внедрению системы персонифицированного дополнительного образования детей;</a:t>
            </a:r>
          </a:p>
          <a:p>
            <a:pPr marL="540000" lvl="1" indent="-457200" algn="just">
              <a:buAutoNum type="arabicParenR"/>
            </a:pPr>
            <a:r>
              <a:rPr lang="ru-RU" sz="1800" dirty="0" smtClean="0">
                <a:latin typeface="Times New Roman" panose="02020603050405020304" pitchFamily="18" charset="0"/>
                <a:cs typeface="Times New Roman" panose="02020603050405020304" pitchFamily="18" charset="0"/>
              </a:rPr>
              <a:t>Положение </a:t>
            </a:r>
            <a:r>
              <a:rPr lang="ru-RU" sz="1800" dirty="0">
                <a:latin typeface="Times New Roman" panose="02020603050405020304" pitchFamily="18" charset="0"/>
                <a:cs typeface="Times New Roman" panose="02020603050405020304" pitchFamily="18" charset="0"/>
              </a:rPr>
              <a:t>о персонифицированном дополнительном образовании детей в муниципальном районе;</a:t>
            </a:r>
          </a:p>
          <a:p>
            <a:pPr marL="540000" lvl="1" indent="-457200" algn="just">
              <a:buAutoNum type="arabicParenR"/>
            </a:pPr>
            <a:r>
              <a:rPr lang="ru-RU" sz="1800" dirty="0">
                <a:latin typeface="Times New Roman" panose="02020603050405020304" pitchFamily="18" charset="0"/>
                <a:cs typeface="Times New Roman" panose="02020603050405020304" pitchFamily="18" charset="0"/>
              </a:rPr>
              <a:t>Программы персонифицированного финансирования дополнительного образования;</a:t>
            </a:r>
          </a:p>
          <a:p>
            <a:pPr marL="540000" lvl="1" indent="-457200" algn="just">
              <a:buAutoNum type="arabicParenR"/>
            </a:pPr>
            <a:r>
              <a:rPr lang="ru-RU" sz="1800" dirty="0">
                <a:latin typeface="Times New Roman" panose="02020603050405020304" pitchFamily="18" charset="0"/>
                <a:cs typeface="Times New Roman" panose="02020603050405020304" pitchFamily="18" charset="0"/>
              </a:rPr>
              <a:t>Внесение изменений в решение о бюджете на выделения финансирования приоритетного проекта «Доступное дополнительное образование детей»;</a:t>
            </a:r>
          </a:p>
          <a:p>
            <a:pPr marL="540000" lvl="1" indent="-457200" algn="just">
              <a:buAutoNum type="arabicParenR"/>
            </a:pPr>
            <a:r>
              <a:rPr lang="ru-RU" sz="1800" dirty="0">
                <a:latin typeface="Times New Roman" panose="02020603050405020304" pitchFamily="18" charset="0"/>
                <a:cs typeface="Times New Roman" panose="02020603050405020304" pitchFamily="18" charset="0"/>
              </a:rPr>
              <a:t>Внесение изменений в муниципальную программу развития </a:t>
            </a:r>
            <a:r>
              <a:rPr lang="ru-RU" sz="1800" dirty="0" smtClean="0">
                <a:latin typeface="Times New Roman" panose="02020603050405020304" pitchFamily="18" charset="0"/>
                <a:cs typeface="Times New Roman" panose="02020603050405020304" pitchFamily="18" charset="0"/>
              </a:rPr>
              <a:t>образования;</a:t>
            </a:r>
          </a:p>
          <a:p>
            <a:pPr marL="540000" lvl="1" indent="-457200" algn="just">
              <a:buFont typeface="Arial" pitchFamily="34" charset="0"/>
              <a:buAutoNum type="arabicParenR"/>
            </a:pPr>
            <a:r>
              <a:rPr lang="ru-RU" sz="1800" dirty="0" smtClean="0">
                <a:latin typeface="Times New Roman" panose="02020603050405020304" pitchFamily="18" charset="0"/>
                <a:cs typeface="Times New Roman" panose="02020603050405020304" pitchFamily="18" charset="0"/>
              </a:rPr>
              <a:t>Определение уполномоченного органа в муниципальном районе;</a:t>
            </a:r>
          </a:p>
          <a:p>
            <a:pPr marL="540000" lvl="1" indent="-457200" algn="just">
              <a:buFont typeface="Arial" pitchFamily="34" charset="0"/>
              <a:buAutoNum type="arabicParenR"/>
            </a:pPr>
            <a:r>
              <a:rPr lang="ru-RU" sz="1800" dirty="0" smtClean="0">
                <a:latin typeface="Times New Roman" panose="02020603050405020304" pitchFamily="18" charset="0"/>
                <a:cs typeface="Times New Roman" panose="02020603050405020304" pitchFamily="18" charset="0"/>
              </a:rPr>
              <a:t>Проведение конкурсного отбора и подписание соглашения с СОНКО (уполномоченной организацией)  по вопросу финансового регулирования реализации проекта</a:t>
            </a:r>
          </a:p>
          <a:p>
            <a:pPr marL="540000" lvl="1" indent="-457200" algn="just">
              <a:buFont typeface="Arial" pitchFamily="34" charset="0"/>
              <a:buAutoNum type="arabicParenR"/>
            </a:pPr>
            <a:r>
              <a:rPr lang="ru-RU" sz="1800" dirty="0" smtClean="0">
                <a:latin typeface="Times New Roman" panose="02020603050405020304" pitchFamily="18" charset="0"/>
                <a:cs typeface="Times New Roman" panose="02020603050405020304" pitchFamily="18" charset="0"/>
              </a:rPr>
              <a:t>Создание </a:t>
            </a:r>
            <a:r>
              <a:rPr lang="ru-RU" sz="1800" dirty="0">
                <a:latin typeface="Times New Roman" panose="02020603050405020304" pitchFamily="18" charset="0"/>
                <a:cs typeface="Times New Roman" panose="02020603050405020304" pitchFamily="18" charset="0"/>
              </a:rPr>
              <a:t>муниципального опорного центра (МОЦ) дополнительного образования детей;</a:t>
            </a:r>
          </a:p>
          <a:p>
            <a:pPr marL="540000" lvl="1" indent="-457200" algn="just">
              <a:buAutoNum type="arabicParenR"/>
            </a:pPr>
            <a:endParaRPr lang="ru-RU" sz="1800" dirty="0">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4"/>
          <a:stretch>
            <a:fillRect/>
          </a:stretch>
        </p:blipFill>
        <p:spPr>
          <a:xfrm>
            <a:off x="8616280" y="4816037"/>
            <a:ext cx="2448272" cy="2041963"/>
          </a:xfrm>
          <a:prstGeom prst="rect">
            <a:avLst/>
          </a:prstGeom>
        </p:spPr>
      </p:pic>
      <p:pic>
        <p:nvPicPr>
          <p:cNvPr id="15" name="Рисунок 14"/>
          <p:cNvPicPr>
            <a:picLocks noChangeAspect="1"/>
          </p:cNvPicPr>
          <p:nvPr/>
        </p:nvPicPr>
        <p:blipFill>
          <a:blip r:embed="rId5"/>
          <a:stretch>
            <a:fillRect/>
          </a:stretch>
        </p:blipFill>
        <p:spPr>
          <a:xfrm>
            <a:off x="2135560" y="4581128"/>
            <a:ext cx="4718592" cy="2201307"/>
          </a:xfrm>
          <a:prstGeom prst="rect">
            <a:avLst/>
          </a:prstGeom>
        </p:spPr>
      </p:pic>
      <p:grpSp>
        <p:nvGrpSpPr>
          <p:cNvPr id="16" name="Группа 15"/>
          <p:cNvGrpSpPr/>
          <p:nvPr/>
        </p:nvGrpSpPr>
        <p:grpSpPr>
          <a:xfrm>
            <a:off x="17637" y="116632"/>
            <a:ext cx="1296144" cy="1348466"/>
            <a:chOff x="0" y="161391"/>
            <a:chExt cx="1043608" cy="1179377"/>
          </a:xfrm>
        </p:grpSpPr>
        <p:sp>
          <p:nvSpPr>
            <p:cNvPr id="17" name="Заголовок 1">
              <a:extLst>
                <a:ext uri="{FF2B5EF4-FFF2-40B4-BE49-F238E27FC236}">
                  <a16:creationId xmlns:a16="http://schemas.microsoft.com/office/drawing/2014/main" xmlns="" id="{8B713705-5AE7-47F0-A778-22231993419C}"/>
                </a:ext>
              </a:extLst>
            </p:cNvPr>
            <p:cNvSpPr txBox="1">
              <a:spLocks/>
            </p:cNvSpPr>
            <p:nvPr/>
          </p:nvSpPr>
          <p:spPr>
            <a:xfrm>
              <a:off x="0" y="854274"/>
              <a:ext cx="1043608" cy="4864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Ярославская </a:t>
              </a:r>
            </a:p>
            <a:p>
              <a:r>
                <a:rPr lang="ru-RU"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область</a:t>
              </a:r>
              <a:endParaRPr lang="ru-RU"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8" name="Рисунок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462" y="161391"/>
              <a:ext cx="790684" cy="692883"/>
            </a:xfrm>
            <a:prstGeom prst="rect">
              <a:avLst/>
            </a:prstGeom>
          </p:spPr>
        </p:pic>
        <p:pic>
          <p:nvPicPr>
            <p:cNvPr id="19" name="Рисунок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5536" y="395537"/>
              <a:ext cx="288032" cy="288032"/>
            </a:xfrm>
            <a:prstGeom prst="rect">
              <a:avLst/>
            </a:prstGeom>
          </p:spPr>
        </p:pic>
      </p:grpSp>
    </p:spTree>
    <p:extLst>
      <p:ext uri="{BB962C8B-B14F-4D97-AF65-F5344CB8AC3E}">
        <p14:creationId xmlns:p14="http://schemas.microsoft.com/office/powerpoint/2010/main" val="257430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C35EFF85-51B8-4298-BD3E-35BDFA9EE2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5440" y="171672"/>
            <a:ext cx="758153" cy="665040"/>
          </a:xfrm>
          <a:prstGeom prst="rect">
            <a:avLst/>
          </a:prstGeom>
        </p:spPr>
      </p:pic>
      <p:sp>
        <p:nvSpPr>
          <p:cNvPr id="9" name="Заголовок 1">
            <a:extLst>
              <a:ext uri="{FF2B5EF4-FFF2-40B4-BE49-F238E27FC236}">
                <a16:creationId xmlns:a16="http://schemas.microsoft.com/office/drawing/2014/main" xmlns="" id="{8B713705-5AE7-47F0-A778-22231993419C}"/>
              </a:ext>
            </a:extLst>
          </p:cNvPr>
          <p:cNvSpPr txBox="1">
            <a:spLocks/>
          </p:cNvSpPr>
          <p:nvPr/>
        </p:nvSpPr>
        <p:spPr>
          <a:xfrm>
            <a:off x="1524000" y="854274"/>
            <a:ext cx="1043608" cy="4864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800" dirty="0">
                <a:solidFill>
                  <a:schemeClr val="bg1"/>
                </a:solidFill>
                <a:latin typeface="Verdana" panose="020B0604030504040204" pitchFamily="34" charset="0"/>
                <a:ea typeface="Verdana" panose="020B0604030504040204" pitchFamily="34" charset="0"/>
                <a:cs typeface="Verdana" panose="020B0604030504040204" pitchFamily="34" charset="0"/>
              </a:rPr>
              <a:t>Ярославская область</a:t>
            </a:r>
          </a:p>
        </p:txBody>
      </p:sp>
      <p:sp>
        <p:nvSpPr>
          <p:cNvPr id="11" name="Подзаголовок 2">
            <a:extLst>
              <a:ext uri="{FF2B5EF4-FFF2-40B4-BE49-F238E27FC236}">
                <a16:creationId xmlns:a16="http://schemas.microsoft.com/office/drawing/2014/main" xmlns="" id="{F8D81A7C-50E5-49A3-ACAB-7C0DBBD1CC7B}"/>
              </a:ext>
            </a:extLst>
          </p:cNvPr>
          <p:cNvSpPr txBox="1">
            <a:spLocks/>
          </p:cNvSpPr>
          <p:nvPr/>
        </p:nvSpPr>
        <p:spPr>
          <a:xfrm>
            <a:off x="1519486" y="6381328"/>
            <a:ext cx="1037184" cy="5139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fld id="{68EAA698-8CFB-494C-A102-91D285F30903}" type="slidenum">
              <a:rPr lang="ru-RU" sz="1200">
                <a:solidFill>
                  <a:schemeClr val="bg1"/>
                </a:solidFill>
                <a:latin typeface="Verdana" panose="020B0604030504040204" pitchFamily="34" charset="0"/>
                <a:ea typeface="Verdana" panose="020B0604030504040204" pitchFamily="34" charset="0"/>
                <a:cs typeface="Verdana" panose="020B0604030504040204" pitchFamily="34" charset="0"/>
              </a:rPr>
              <a:pPr marL="0" indent="0" algn="ctr">
                <a:buNone/>
              </a:pPr>
              <a:t>11</a:t>
            </a:fld>
            <a:endParaRPr lang="ru-RU"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Содержимое 2">
            <a:extLst>
              <a:ext uri="{FF2B5EF4-FFF2-40B4-BE49-F238E27FC236}">
                <a16:creationId xmlns:a16="http://schemas.microsoft.com/office/drawing/2014/main" xmlns="" id="{470ECFA2-53B1-424E-A050-6192C53D48BB}"/>
              </a:ext>
            </a:extLst>
          </p:cNvPr>
          <p:cNvSpPr txBox="1">
            <a:spLocks/>
          </p:cNvSpPr>
          <p:nvPr/>
        </p:nvSpPr>
        <p:spPr>
          <a:xfrm>
            <a:off x="2855640" y="1340768"/>
            <a:ext cx="7272808"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ru-RU" dirty="0"/>
          </a:p>
        </p:txBody>
      </p:sp>
      <p:sp>
        <p:nvSpPr>
          <p:cNvPr id="13" name="Содержимое 2">
            <a:extLst>
              <a:ext uri="{FF2B5EF4-FFF2-40B4-BE49-F238E27FC236}">
                <a16:creationId xmlns:a16="http://schemas.microsoft.com/office/drawing/2014/main" xmlns="" id="{0A808D93-0077-4C26-A6B8-AE485AA9AC9E}"/>
              </a:ext>
            </a:extLst>
          </p:cNvPr>
          <p:cNvSpPr txBox="1">
            <a:spLocks/>
          </p:cNvSpPr>
          <p:nvPr/>
        </p:nvSpPr>
        <p:spPr>
          <a:xfrm>
            <a:off x="2855640" y="171672"/>
            <a:ext cx="7272808" cy="980592"/>
          </a:xfrm>
          <a:prstGeom prst="rect">
            <a:avLst/>
          </a:prstGeom>
        </p:spPr>
        <p:txBody>
          <a:bodyPr vert="horz" lIns="91440" tIns="45720" rIns="91440" bIns="45720" rtlCol="0" anchor="ctr" anchorCtr="0">
            <a:noAutofit/>
          </a:bodyPr>
          <a:lstStyle>
            <a:lvl1pPr marL="342900" indent="-34290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ru-RU" sz="2400" dirty="0">
              <a:solidFill>
                <a:srgbClr val="1C75BC"/>
              </a:solidFill>
            </a:endParaRPr>
          </a:p>
        </p:txBody>
      </p:sp>
      <p:pic>
        <p:nvPicPr>
          <p:cNvPr id="6" name="Рисунок 5"/>
          <p:cNvPicPr>
            <a:picLocks noChangeAspect="1"/>
          </p:cNvPicPr>
          <p:nvPr/>
        </p:nvPicPr>
        <p:blipFill>
          <a:blip r:embed="rId4"/>
          <a:stretch>
            <a:fillRect/>
          </a:stretch>
        </p:blipFill>
        <p:spPr>
          <a:xfrm>
            <a:off x="10056440" y="4080139"/>
            <a:ext cx="2080498" cy="2746257"/>
          </a:xfrm>
          <a:prstGeom prst="rect">
            <a:avLst/>
          </a:prstGeom>
        </p:spPr>
      </p:pic>
      <p:sp>
        <p:nvSpPr>
          <p:cNvPr id="2" name="Заголовок 1"/>
          <p:cNvSpPr>
            <a:spLocks noGrp="1"/>
          </p:cNvSpPr>
          <p:nvPr>
            <p:ph type="title"/>
          </p:nvPr>
        </p:nvSpPr>
        <p:spPr>
          <a:xfrm>
            <a:off x="1415480" y="192094"/>
            <a:ext cx="10657184" cy="833122"/>
          </a:xfrm>
          <a:ln>
            <a:solidFill>
              <a:schemeClr val="bg1"/>
            </a:solidFill>
          </a:ln>
        </p:spPr>
        <p:txBody>
          <a:bodyPr>
            <a:normAutofit/>
          </a:bodyPr>
          <a:lstStyle/>
          <a:p>
            <a:pPr lvl="0" algn="ctr"/>
            <a:r>
              <a:rPr lang="ru-RU" sz="2200" b="1" dirty="0">
                <a:solidFill>
                  <a:srgbClr val="0070C0"/>
                </a:solidFill>
              </a:rPr>
              <a:t>Финансовое обоснование реализации проекта </a:t>
            </a:r>
          </a:p>
        </p:txBody>
      </p:sp>
      <p:sp>
        <p:nvSpPr>
          <p:cNvPr id="3" name="Объект 2"/>
          <p:cNvSpPr>
            <a:spLocks noGrp="1"/>
          </p:cNvSpPr>
          <p:nvPr>
            <p:ph idx="1"/>
          </p:nvPr>
        </p:nvSpPr>
        <p:spPr>
          <a:xfrm>
            <a:off x="1407602" y="1063661"/>
            <a:ext cx="10657184" cy="3517856"/>
          </a:xfrm>
        </p:spPr>
        <p:txBody>
          <a:bodyPr>
            <a:normAutofit/>
          </a:bodyPr>
          <a:lstStyle/>
          <a:p>
            <a:pPr algn="just"/>
            <a:r>
              <a:rPr lang="ru-RU" dirty="0">
                <a:latin typeface="Times New Roman" panose="02020603050405020304" pitchFamily="18" charset="0"/>
                <a:cs typeface="Times New Roman" panose="02020603050405020304" pitchFamily="18" charset="0"/>
              </a:rPr>
              <a:t>Определение номинала сертификата персонифицированного </a:t>
            </a:r>
            <a:r>
              <a:rPr lang="ru-RU" dirty="0" smtClean="0">
                <a:latin typeface="Times New Roman" panose="02020603050405020304" pitchFamily="18" charset="0"/>
                <a:cs typeface="Times New Roman" panose="02020603050405020304" pitchFamily="18" charset="0"/>
              </a:rPr>
              <a:t>финансирования (на основании данного параметра вносятся изменения в бюджет)</a:t>
            </a:r>
          </a:p>
          <a:p>
            <a:pPr marL="0" indent="0" algn="just">
              <a:buNone/>
            </a:pP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Расчёт нормативной </a:t>
            </a:r>
            <a:r>
              <a:rPr lang="ru-RU" dirty="0">
                <a:latin typeface="Times New Roman" panose="02020603050405020304" pitchFamily="18" charset="0"/>
                <a:cs typeface="Times New Roman" panose="02020603050405020304" pitchFamily="18" charset="0"/>
              </a:rPr>
              <a:t>стоимости дополнительных общеразвивающих образовательных </a:t>
            </a:r>
            <a:r>
              <a:rPr lang="ru-RU" dirty="0" smtClean="0">
                <a:latin typeface="Times New Roman" panose="02020603050405020304" pitchFamily="18" charset="0"/>
                <a:cs typeface="Times New Roman" panose="02020603050405020304" pitchFamily="18" charset="0"/>
              </a:rPr>
              <a:t>программ</a:t>
            </a:r>
          </a:p>
          <a:p>
            <a:pPr marL="0" indent="0" algn="just">
              <a:buNone/>
            </a:pP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Определение </a:t>
            </a:r>
            <a:r>
              <a:rPr lang="ru-RU" dirty="0">
                <a:latin typeface="Times New Roman" panose="02020603050405020304" pitchFamily="18" charset="0"/>
                <a:cs typeface="Times New Roman" panose="02020603050405020304" pitchFamily="18" charset="0"/>
              </a:rPr>
              <a:t>общих параметров </a:t>
            </a:r>
            <a:r>
              <a:rPr lang="ru-RU" dirty="0" smtClean="0">
                <a:latin typeface="Times New Roman" panose="02020603050405020304" pitchFamily="18" charset="0"/>
                <a:cs typeface="Times New Roman" panose="02020603050405020304" pitchFamily="18" charset="0"/>
              </a:rPr>
              <a:t>расчета </a:t>
            </a:r>
            <a:r>
              <a:rPr lang="ru-RU" dirty="0">
                <a:latin typeface="Times New Roman" panose="02020603050405020304" pitchFamily="18" charset="0"/>
                <a:cs typeface="Times New Roman" panose="02020603050405020304" pitchFamily="18" charset="0"/>
              </a:rPr>
              <a:t>нормативной стоимости образовательных </a:t>
            </a:r>
            <a:r>
              <a:rPr lang="ru-RU" dirty="0" smtClean="0">
                <a:latin typeface="Times New Roman" panose="02020603050405020304" pitchFamily="18" charset="0"/>
                <a:cs typeface="Times New Roman" panose="02020603050405020304" pitchFamily="18" charset="0"/>
              </a:rPr>
              <a:t>программ (для автоматического расчета стоимости программ в Навигаторе)</a:t>
            </a:r>
            <a:endParaRPr lang="ru-RU" dirty="0"/>
          </a:p>
        </p:txBody>
      </p:sp>
      <p:grpSp>
        <p:nvGrpSpPr>
          <p:cNvPr id="10" name="Группа 9"/>
          <p:cNvGrpSpPr/>
          <p:nvPr/>
        </p:nvGrpSpPr>
        <p:grpSpPr>
          <a:xfrm>
            <a:off x="17637" y="116632"/>
            <a:ext cx="1296144" cy="1348466"/>
            <a:chOff x="0" y="161391"/>
            <a:chExt cx="1043608" cy="1179377"/>
          </a:xfrm>
        </p:grpSpPr>
        <p:sp>
          <p:nvSpPr>
            <p:cNvPr id="14" name="Заголовок 1">
              <a:extLst>
                <a:ext uri="{FF2B5EF4-FFF2-40B4-BE49-F238E27FC236}">
                  <a16:creationId xmlns:a16="http://schemas.microsoft.com/office/drawing/2014/main" xmlns="" id="{8B713705-5AE7-47F0-A778-22231993419C}"/>
                </a:ext>
              </a:extLst>
            </p:cNvPr>
            <p:cNvSpPr txBox="1">
              <a:spLocks/>
            </p:cNvSpPr>
            <p:nvPr/>
          </p:nvSpPr>
          <p:spPr>
            <a:xfrm>
              <a:off x="0" y="854274"/>
              <a:ext cx="1043608" cy="4864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Ярославская </a:t>
              </a:r>
            </a:p>
            <a:p>
              <a:r>
                <a:rPr lang="ru-RU"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область</a:t>
              </a:r>
              <a:endParaRPr lang="ru-RU"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5" name="Рисунок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62" y="161391"/>
              <a:ext cx="790684" cy="692883"/>
            </a:xfrm>
            <a:prstGeom prst="rect">
              <a:avLst/>
            </a:prstGeom>
          </p:spPr>
        </p:pic>
        <p:pic>
          <p:nvPicPr>
            <p:cNvPr id="16" name="Рисунок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536" y="395537"/>
              <a:ext cx="288032" cy="288032"/>
            </a:xfrm>
            <a:prstGeom prst="rect">
              <a:avLst/>
            </a:prstGeom>
          </p:spPr>
        </p:pic>
      </p:grpSp>
      <p:pic>
        <p:nvPicPr>
          <p:cNvPr id="4" name="Рисунок 3"/>
          <p:cNvPicPr>
            <a:picLocks noChangeAspect="1"/>
          </p:cNvPicPr>
          <p:nvPr/>
        </p:nvPicPr>
        <p:blipFill>
          <a:blip r:embed="rId7"/>
          <a:stretch>
            <a:fillRect/>
          </a:stretch>
        </p:blipFill>
        <p:spPr>
          <a:xfrm>
            <a:off x="5090153" y="4503517"/>
            <a:ext cx="2957797" cy="2154966"/>
          </a:xfrm>
          <a:prstGeom prst="rect">
            <a:avLst/>
          </a:prstGeom>
        </p:spPr>
      </p:pic>
      <p:pic>
        <p:nvPicPr>
          <p:cNvPr id="5" name="Рисунок 4"/>
          <p:cNvPicPr>
            <a:picLocks noChangeAspect="1"/>
          </p:cNvPicPr>
          <p:nvPr/>
        </p:nvPicPr>
        <p:blipFill>
          <a:blip r:embed="rId8"/>
          <a:stretch>
            <a:fillRect/>
          </a:stretch>
        </p:blipFill>
        <p:spPr>
          <a:xfrm>
            <a:off x="1438484" y="4486578"/>
            <a:ext cx="1773641" cy="2364854"/>
          </a:xfrm>
          <a:prstGeom prst="rect">
            <a:avLst/>
          </a:prstGeom>
        </p:spPr>
      </p:pic>
    </p:spTree>
    <p:extLst>
      <p:ext uri="{BB962C8B-B14F-4D97-AF65-F5344CB8AC3E}">
        <p14:creationId xmlns:p14="http://schemas.microsoft.com/office/powerpoint/2010/main" val="705854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200" b="1" dirty="0">
                <a:solidFill>
                  <a:srgbClr val="0070C0"/>
                </a:solidFill>
              </a:rPr>
              <a:t>Определение номинала сертификата персонифицированного </a:t>
            </a:r>
            <a:r>
              <a:rPr lang="ru-RU" sz="2200" b="1" dirty="0">
                <a:solidFill>
                  <a:srgbClr val="0070C0"/>
                </a:solidFill>
              </a:rPr>
              <a:t>финансирования</a:t>
            </a:r>
            <a:endParaRPr lang="ru-RU" sz="2200" b="1" dirty="0">
              <a:solidFill>
                <a:srgbClr val="0070C0"/>
              </a:solidFill>
            </a:endParaRPr>
          </a:p>
        </p:txBody>
      </p:sp>
      <p:grpSp>
        <p:nvGrpSpPr>
          <p:cNvPr id="4" name="Группа 3"/>
          <p:cNvGrpSpPr/>
          <p:nvPr/>
        </p:nvGrpSpPr>
        <p:grpSpPr>
          <a:xfrm>
            <a:off x="27641" y="8099"/>
            <a:ext cx="1296144" cy="1348466"/>
            <a:chOff x="0" y="161391"/>
            <a:chExt cx="1043608" cy="1179377"/>
          </a:xfrm>
        </p:grpSpPr>
        <p:sp>
          <p:nvSpPr>
            <p:cNvPr id="5" name="Заголовок 1">
              <a:extLst>
                <a:ext uri="{FF2B5EF4-FFF2-40B4-BE49-F238E27FC236}">
                  <a16:creationId xmlns:a16="http://schemas.microsoft.com/office/drawing/2014/main" xmlns="" id="{8B713705-5AE7-47F0-A778-22231993419C}"/>
                </a:ext>
              </a:extLst>
            </p:cNvPr>
            <p:cNvSpPr txBox="1">
              <a:spLocks/>
            </p:cNvSpPr>
            <p:nvPr/>
          </p:nvSpPr>
          <p:spPr>
            <a:xfrm>
              <a:off x="0" y="854274"/>
              <a:ext cx="1043608" cy="4864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Ярославская </a:t>
              </a:r>
            </a:p>
            <a:p>
              <a:r>
                <a:rPr lang="ru-RU"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область</a:t>
              </a:r>
              <a:endParaRPr lang="ru-RU"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462" y="161391"/>
              <a:ext cx="790684" cy="692883"/>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95537"/>
              <a:ext cx="288032" cy="288032"/>
            </a:xfrm>
            <a:prstGeom prst="rect">
              <a:avLst/>
            </a:prstGeom>
          </p:spPr>
        </p:pic>
      </p:grpSp>
      <p:pic>
        <p:nvPicPr>
          <p:cNvPr id="10" name="Объект 9">
            <a:hlinkClick r:id="rId4" action="ppaction://hlinkfile"/>
          </p:cNvPr>
          <p:cNvPicPr>
            <a:picLocks noGrp="1" noChangeAspect="1"/>
          </p:cNvPicPr>
          <p:nvPr>
            <p:ph idx="1"/>
          </p:nvPr>
        </p:nvPicPr>
        <p:blipFill>
          <a:blip r:embed="rId5"/>
          <a:stretch>
            <a:fillRect/>
          </a:stretch>
        </p:blipFill>
        <p:spPr>
          <a:xfrm>
            <a:off x="9768408" y="4872075"/>
            <a:ext cx="2490629" cy="2016224"/>
          </a:xfrm>
          <a:prstGeom prst="rect">
            <a:avLst/>
          </a:prstGeom>
        </p:spPr>
      </p:pic>
      <p:graphicFrame>
        <p:nvGraphicFramePr>
          <p:cNvPr id="11" name="Таблица 10"/>
          <p:cNvGraphicFramePr>
            <a:graphicFrameLocks noGrp="1"/>
          </p:cNvGraphicFramePr>
          <p:nvPr>
            <p:extLst>
              <p:ext uri="{D42A27DB-BD31-4B8C-83A1-F6EECF244321}">
                <p14:modId xmlns:p14="http://schemas.microsoft.com/office/powerpoint/2010/main" val="758596217"/>
              </p:ext>
            </p:extLst>
          </p:nvPr>
        </p:nvGraphicFramePr>
        <p:xfrm>
          <a:off x="1415480" y="1215542"/>
          <a:ext cx="4248472" cy="4877752"/>
        </p:xfrm>
        <a:graphic>
          <a:graphicData uri="http://schemas.openxmlformats.org/drawingml/2006/table">
            <a:tbl>
              <a:tblPr firstRow="1" firstCol="1" bandRow="1">
                <a:tableStyleId>{5C22544A-7EE6-4342-B048-85BDC9FD1C3A}</a:tableStyleId>
              </a:tblPr>
              <a:tblGrid>
                <a:gridCol w="2124236"/>
                <a:gridCol w="2124236"/>
              </a:tblGrid>
              <a:tr h="443432">
                <a:tc>
                  <a:txBody>
                    <a:bodyPr/>
                    <a:lstStyle/>
                    <a:p>
                      <a:pPr algn="ctr">
                        <a:lnSpc>
                          <a:spcPct val="107000"/>
                        </a:lnSpc>
                        <a:spcAft>
                          <a:spcPts val="0"/>
                        </a:spcAft>
                      </a:pPr>
                      <a:r>
                        <a:rPr lang="ru-RU" sz="1100" dirty="0">
                          <a:effectLst/>
                        </a:rPr>
                        <a:t>Статья расхода (КОСГУ)</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100">
                          <a:effectLst/>
                        </a:rPr>
                        <a:t>Сумма на год, руб.</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3432">
                <a:tc>
                  <a:txBody>
                    <a:bodyPr/>
                    <a:lstStyle/>
                    <a:p>
                      <a:pPr algn="just">
                        <a:lnSpc>
                          <a:spcPct val="107000"/>
                        </a:lnSpc>
                        <a:spcAft>
                          <a:spcPts val="0"/>
                        </a:spcAft>
                      </a:pPr>
                      <a:r>
                        <a:rPr lang="ru-RU" sz="1100">
                          <a:effectLst/>
                        </a:rPr>
                        <a:t>210 Зарплата с начислениями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100">
                          <a:effectLst/>
                        </a:rPr>
                        <a:t>10 000 000,00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3432">
                <a:tc>
                  <a:txBody>
                    <a:bodyPr/>
                    <a:lstStyle/>
                    <a:p>
                      <a:pPr algn="just">
                        <a:lnSpc>
                          <a:spcPct val="107000"/>
                        </a:lnSpc>
                        <a:spcAft>
                          <a:spcPts val="0"/>
                        </a:spcAft>
                      </a:pPr>
                      <a:r>
                        <a:rPr lang="ru-RU" sz="1100">
                          <a:effectLst/>
                        </a:rPr>
                        <a:t>223 Коммуналка всего</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100">
                          <a:effectLst/>
                        </a:rPr>
                        <a:t>1 500 000,00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3432">
                <a:tc>
                  <a:txBody>
                    <a:bodyPr/>
                    <a:lstStyle/>
                    <a:p>
                      <a:pPr algn="just">
                        <a:lnSpc>
                          <a:spcPct val="107000"/>
                        </a:lnSpc>
                        <a:spcAft>
                          <a:spcPts val="0"/>
                        </a:spcAft>
                      </a:pPr>
                      <a:r>
                        <a:rPr lang="ru-RU" sz="1100">
                          <a:effectLst/>
                        </a:rPr>
                        <a:t>из нее : теплоэнергия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100">
                          <a:effectLst/>
                        </a:rPr>
                        <a:t>1 000 000,00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3432">
                <a:tc>
                  <a:txBody>
                    <a:bodyPr/>
                    <a:lstStyle/>
                    <a:p>
                      <a:pPr algn="just">
                        <a:lnSpc>
                          <a:spcPct val="107000"/>
                        </a:lnSpc>
                        <a:spcAft>
                          <a:spcPts val="0"/>
                        </a:spcAft>
                      </a:pPr>
                      <a:r>
                        <a:rPr lang="ru-RU" sz="1100">
                          <a:effectLst/>
                        </a:rPr>
                        <a:t>              электроэнергия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100">
                          <a:effectLst/>
                        </a:rPr>
                        <a:t>300 000,00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3432">
                <a:tc>
                  <a:txBody>
                    <a:bodyPr/>
                    <a:lstStyle/>
                    <a:p>
                      <a:pPr algn="just">
                        <a:lnSpc>
                          <a:spcPct val="107000"/>
                        </a:lnSpc>
                        <a:spcAft>
                          <a:spcPts val="0"/>
                        </a:spcAft>
                      </a:pPr>
                      <a:r>
                        <a:rPr lang="ru-RU" sz="1100">
                          <a:effectLst/>
                        </a:rPr>
                        <a:t>221 Связь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100">
                          <a:effectLst/>
                        </a:rPr>
                        <a:t>100 000,00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3432">
                <a:tc>
                  <a:txBody>
                    <a:bodyPr/>
                    <a:lstStyle/>
                    <a:p>
                      <a:pPr algn="just">
                        <a:lnSpc>
                          <a:spcPct val="107000"/>
                        </a:lnSpc>
                        <a:spcAft>
                          <a:spcPts val="0"/>
                        </a:spcAft>
                      </a:pPr>
                      <a:r>
                        <a:rPr lang="ru-RU" sz="1100">
                          <a:effectLst/>
                        </a:rPr>
                        <a:t>225 Содержание имущества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100">
                          <a:effectLst/>
                        </a:rPr>
                        <a:t>800 000,00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3432">
                <a:tc>
                  <a:txBody>
                    <a:bodyPr/>
                    <a:lstStyle/>
                    <a:p>
                      <a:pPr algn="just">
                        <a:lnSpc>
                          <a:spcPct val="107000"/>
                        </a:lnSpc>
                        <a:spcAft>
                          <a:spcPts val="0"/>
                        </a:spcAft>
                      </a:pPr>
                      <a:r>
                        <a:rPr lang="ru-RU" sz="1100">
                          <a:effectLst/>
                        </a:rPr>
                        <a:t>226 прочие услуги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100">
                          <a:effectLst/>
                        </a:rPr>
                        <a:t>400 000,00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3432">
                <a:tc>
                  <a:txBody>
                    <a:bodyPr/>
                    <a:lstStyle/>
                    <a:p>
                      <a:pPr algn="just">
                        <a:lnSpc>
                          <a:spcPct val="107000"/>
                        </a:lnSpc>
                        <a:spcAft>
                          <a:spcPts val="0"/>
                        </a:spcAft>
                      </a:pPr>
                      <a:r>
                        <a:rPr lang="ru-RU" sz="1100">
                          <a:effectLst/>
                        </a:rPr>
                        <a:t>271 амортизация ОС</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100">
                          <a:effectLst/>
                        </a:rPr>
                        <a:t>200 000,00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3432">
                <a:tc>
                  <a:txBody>
                    <a:bodyPr/>
                    <a:lstStyle/>
                    <a:p>
                      <a:pPr algn="just">
                        <a:lnSpc>
                          <a:spcPct val="107000"/>
                        </a:lnSpc>
                        <a:spcAft>
                          <a:spcPts val="0"/>
                        </a:spcAft>
                      </a:pPr>
                      <a:r>
                        <a:rPr lang="ru-RU" sz="1100">
                          <a:effectLst/>
                        </a:rPr>
                        <a:t>340 МЗ</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100" dirty="0">
                          <a:effectLst/>
                        </a:rPr>
                        <a:t>500 000,00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3432">
                <a:tc>
                  <a:txBody>
                    <a:bodyPr/>
                    <a:lstStyle/>
                    <a:p>
                      <a:pPr algn="just">
                        <a:lnSpc>
                          <a:spcPct val="107000"/>
                        </a:lnSpc>
                        <a:spcAft>
                          <a:spcPts val="0"/>
                        </a:spcAft>
                      </a:pPr>
                      <a:r>
                        <a:rPr lang="ru-RU" sz="1100">
                          <a:effectLst/>
                        </a:rPr>
                        <a:t>Всего расходов:</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100" dirty="0">
                          <a:effectLst/>
                        </a:rPr>
                        <a:t>13 500 000,00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2" name="Прямоугольник 11"/>
          <p:cNvSpPr/>
          <p:nvPr/>
        </p:nvSpPr>
        <p:spPr>
          <a:xfrm>
            <a:off x="6096000" y="1196752"/>
            <a:ext cx="5400600" cy="1200329"/>
          </a:xfrm>
          <a:prstGeom prst="rect">
            <a:avLst/>
          </a:prstGeom>
        </p:spPr>
        <p:txBody>
          <a:bodyPr wrap="square">
            <a:spAutoFit/>
          </a:bodyPr>
          <a:lstStyle/>
          <a:p>
            <a:r>
              <a:rPr lang="ru-RU" dirty="0">
                <a:solidFill>
                  <a:srgbClr val="000000"/>
                </a:solidFill>
                <a:latin typeface="Times New Roman" panose="02020603050405020304" pitchFamily="18" charset="0"/>
                <a:ea typeface="Times New Roman" panose="02020603050405020304" pitchFamily="18" charset="0"/>
              </a:rPr>
              <a:t>Всего часов: 2 000</a:t>
            </a:r>
            <a:r>
              <a:rPr lang="ru-RU" dirty="0" smtClean="0">
                <a:solidFill>
                  <a:srgbClr val="000000"/>
                </a:solidFill>
                <a:latin typeface="Times New Roman" panose="02020603050405020304" pitchFamily="18" charset="0"/>
                <a:ea typeface="Times New Roman" panose="02020603050405020304" pitchFamily="18" charset="0"/>
              </a:rPr>
              <a:t>,</a:t>
            </a:r>
          </a:p>
          <a:p>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из них </a:t>
            </a:r>
            <a:endParaRPr lang="ru-RU" dirty="0" smtClean="0">
              <a:solidFill>
                <a:srgbClr val="000000"/>
              </a:solidFill>
              <a:latin typeface="Times New Roman" panose="02020603050405020304" pitchFamily="18" charset="0"/>
              <a:ea typeface="Times New Roman" panose="02020603050405020304" pitchFamily="18" charset="0"/>
            </a:endParaRPr>
          </a:p>
          <a:p>
            <a:r>
              <a:rPr lang="ru-RU" dirty="0" smtClean="0">
                <a:solidFill>
                  <a:srgbClr val="000000"/>
                </a:solidFill>
                <a:latin typeface="Times New Roman" panose="02020603050405020304" pitchFamily="18" charset="0"/>
                <a:ea typeface="Times New Roman" panose="02020603050405020304" pitchFamily="18" charset="0"/>
              </a:rPr>
              <a:t>ДООП- 1500 часов;</a:t>
            </a:r>
          </a:p>
          <a:p>
            <a:r>
              <a:rPr lang="ru-RU" dirty="0" smtClean="0">
                <a:solidFill>
                  <a:srgbClr val="000000"/>
                </a:solidFill>
                <a:latin typeface="Times New Roman" panose="02020603050405020304" pitchFamily="18" charset="0"/>
                <a:ea typeface="Times New Roman" panose="02020603050405020304" pitchFamily="18" charset="0"/>
              </a:rPr>
              <a:t>предпрофессиональные - 500 </a:t>
            </a:r>
            <a:r>
              <a:rPr lang="ru-RU" dirty="0">
                <a:solidFill>
                  <a:srgbClr val="000000"/>
                </a:solidFill>
                <a:latin typeface="Times New Roman" panose="02020603050405020304" pitchFamily="18" charset="0"/>
                <a:ea typeface="Times New Roman" panose="02020603050405020304" pitchFamily="18" charset="0"/>
              </a:rPr>
              <a:t>часов.</a:t>
            </a:r>
            <a:endParaRPr lang="ru-RU" dirty="0"/>
          </a:p>
        </p:txBody>
      </p:sp>
      <p:graphicFrame>
        <p:nvGraphicFramePr>
          <p:cNvPr id="13" name="Таблица 12"/>
          <p:cNvGraphicFramePr>
            <a:graphicFrameLocks noGrp="1"/>
          </p:cNvGraphicFramePr>
          <p:nvPr>
            <p:extLst>
              <p:ext uri="{D42A27DB-BD31-4B8C-83A1-F6EECF244321}">
                <p14:modId xmlns:p14="http://schemas.microsoft.com/office/powerpoint/2010/main" val="760926404"/>
              </p:ext>
            </p:extLst>
          </p:nvPr>
        </p:nvGraphicFramePr>
        <p:xfrm>
          <a:off x="5883490" y="2842537"/>
          <a:ext cx="3816424" cy="3981450"/>
        </p:xfrm>
        <a:graphic>
          <a:graphicData uri="http://schemas.openxmlformats.org/drawingml/2006/table">
            <a:tbl>
              <a:tblPr firstRow="1" firstCol="1" bandRow="1">
                <a:tableStyleId>{5C22544A-7EE6-4342-B048-85BDC9FD1C3A}</a:tableStyleId>
              </a:tblPr>
              <a:tblGrid>
                <a:gridCol w="1908212"/>
                <a:gridCol w="1908212"/>
              </a:tblGrid>
              <a:tr h="361950">
                <a:tc>
                  <a:txBody>
                    <a:bodyPr/>
                    <a:lstStyle/>
                    <a:p>
                      <a:pPr algn="ctr">
                        <a:lnSpc>
                          <a:spcPct val="107000"/>
                        </a:lnSpc>
                        <a:spcAft>
                          <a:spcPts val="0"/>
                        </a:spcAft>
                      </a:pPr>
                      <a:r>
                        <a:rPr lang="ru-RU" sz="1100" dirty="0">
                          <a:effectLst/>
                        </a:rPr>
                        <a:t>Статья расхода (КОСГУ)</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100">
                          <a:effectLst/>
                        </a:rPr>
                        <a:t>Сумма на год, руб.</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1950">
                <a:tc>
                  <a:txBody>
                    <a:bodyPr/>
                    <a:lstStyle/>
                    <a:p>
                      <a:pPr algn="just">
                        <a:lnSpc>
                          <a:spcPct val="107000"/>
                        </a:lnSpc>
                        <a:spcAft>
                          <a:spcPts val="0"/>
                        </a:spcAft>
                      </a:pPr>
                      <a:r>
                        <a:rPr lang="ru-RU" sz="1100">
                          <a:effectLst/>
                        </a:rPr>
                        <a:t>210 Зарплата с начислениями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100">
                          <a:effectLst/>
                        </a:rPr>
                        <a:t>7 500 000,00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1950">
                <a:tc>
                  <a:txBody>
                    <a:bodyPr/>
                    <a:lstStyle/>
                    <a:p>
                      <a:pPr algn="just">
                        <a:lnSpc>
                          <a:spcPct val="107000"/>
                        </a:lnSpc>
                        <a:spcAft>
                          <a:spcPts val="0"/>
                        </a:spcAft>
                      </a:pPr>
                      <a:r>
                        <a:rPr lang="ru-RU" sz="1100">
                          <a:effectLst/>
                        </a:rPr>
                        <a:t>223 Комуналка всего</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100">
                          <a:effectLst/>
                        </a:rPr>
                        <a:t>1 125 000,00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1950">
                <a:tc>
                  <a:txBody>
                    <a:bodyPr/>
                    <a:lstStyle/>
                    <a:p>
                      <a:pPr algn="just">
                        <a:lnSpc>
                          <a:spcPct val="107000"/>
                        </a:lnSpc>
                        <a:spcAft>
                          <a:spcPts val="0"/>
                        </a:spcAft>
                      </a:pPr>
                      <a:r>
                        <a:rPr lang="ru-RU" sz="1100">
                          <a:effectLst/>
                        </a:rPr>
                        <a:t>из нее теплоэнергия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100">
                          <a:effectLst/>
                        </a:rPr>
                        <a:t>750 000,00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1950">
                <a:tc>
                  <a:txBody>
                    <a:bodyPr/>
                    <a:lstStyle/>
                    <a:p>
                      <a:pPr algn="just">
                        <a:lnSpc>
                          <a:spcPct val="107000"/>
                        </a:lnSpc>
                        <a:spcAft>
                          <a:spcPts val="0"/>
                        </a:spcAft>
                      </a:pPr>
                      <a:r>
                        <a:rPr lang="ru-RU" sz="1100">
                          <a:effectLst/>
                        </a:rPr>
                        <a:t>             электроэнергия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100">
                          <a:effectLst/>
                        </a:rPr>
                        <a:t>225 000,00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1950">
                <a:tc>
                  <a:txBody>
                    <a:bodyPr/>
                    <a:lstStyle/>
                    <a:p>
                      <a:pPr algn="just">
                        <a:lnSpc>
                          <a:spcPct val="107000"/>
                        </a:lnSpc>
                        <a:spcAft>
                          <a:spcPts val="0"/>
                        </a:spcAft>
                      </a:pPr>
                      <a:r>
                        <a:rPr lang="ru-RU" sz="1100">
                          <a:effectLst/>
                        </a:rPr>
                        <a:t>221 Связь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100">
                          <a:effectLst/>
                        </a:rPr>
                        <a:t>75 000,00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1950">
                <a:tc>
                  <a:txBody>
                    <a:bodyPr/>
                    <a:lstStyle/>
                    <a:p>
                      <a:pPr algn="just">
                        <a:lnSpc>
                          <a:spcPct val="107000"/>
                        </a:lnSpc>
                        <a:spcAft>
                          <a:spcPts val="0"/>
                        </a:spcAft>
                      </a:pPr>
                      <a:r>
                        <a:rPr lang="ru-RU" sz="1100">
                          <a:effectLst/>
                        </a:rPr>
                        <a:t>225 Содержание имущества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100">
                          <a:effectLst/>
                        </a:rPr>
                        <a:t>600 000,00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1950">
                <a:tc>
                  <a:txBody>
                    <a:bodyPr/>
                    <a:lstStyle/>
                    <a:p>
                      <a:pPr algn="just">
                        <a:lnSpc>
                          <a:spcPct val="107000"/>
                        </a:lnSpc>
                        <a:spcAft>
                          <a:spcPts val="0"/>
                        </a:spcAft>
                      </a:pPr>
                      <a:r>
                        <a:rPr lang="ru-RU" sz="1100">
                          <a:effectLst/>
                        </a:rPr>
                        <a:t>226 Прочие услуги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100">
                          <a:effectLst/>
                        </a:rPr>
                        <a:t>300 000,00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1950">
                <a:tc>
                  <a:txBody>
                    <a:bodyPr/>
                    <a:lstStyle/>
                    <a:p>
                      <a:pPr algn="just">
                        <a:lnSpc>
                          <a:spcPct val="107000"/>
                        </a:lnSpc>
                        <a:spcAft>
                          <a:spcPts val="0"/>
                        </a:spcAft>
                      </a:pPr>
                      <a:r>
                        <a:rPr lang="ru-RU" sz="1100">
                          <a:effectLst/>
                        </a:rPr>
                        <a:t>271 амортизация ОС</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100">
                          <a:effectLst/>
                        </a:rPr>
                        <a:t>150 000,00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1950">
                <a:tc>
                  <a:txBody>
                    <a:bodyPr/>
                    <a:lstStyle/>
                    <a:p>
                      <a:pPr algn="just">
                        <a:lnSpc>
                          <a:spcPct val="107000"/>
                        </a:lnSpc>
                        <a:spcAft>
                          <a:spcPts val="0"/>
                        </a:spcAft>
                      </a:pPr>
                      <a:r>
                        <a:rPr lang="ru-RU" sz="1100">
                          <a:effectLst/>
                        </a:rPr>
                        <a:t>340 МЗ</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100">
                          <a:effectLst/>
                        </a:rPr>
                        <a:t>375 000,00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1950">
                <a:tc>
                  <a:txBody>
                    <a:bodyPr/>
                    <a:lstStyle/>
                    <a:p>
                      <a:pPr algn="just">
                        <a:lnSpc>
                          <a:spcPct val="107000"/>
                        </a:lnSpc>
                        <a:spcAft>
                          <a:spcPts val="0"/>
                        </a:spcAft>
                      </a:pPr>
                      <a:r>
                        <a:rPr lang="ru-RU" sz="1100">
                          <a:effectLst/>
                        </a:rPr>
                        <a:t>Всего расходов:</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100" dirty="0">
                          <a:effectLst/>
                        </a:rPr>
                        <a:t>10 125 000,00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169210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200" b="1" dirty="0">
                <a:solidFill>
                  <a:srgbClr val="0070C0"/>
                </a:solidFill>
              </a:rPr>
              <a:t>Расчёт нормативной стоимости дополнительных общеразвивающих образовательных </a:t>
            </a:r>
            <a:r>
              <a:rPr lang="ru-RU" sz="2200" b="1" dirty="0">
                <a:solidFill>
                  <a:srgbClr val="0070C0"/>
                </a:solidFill>
              </a:rPr>
              <a:t>программ</a:t>
            </a:r>
            <a:endParaRPr lang="ru-RU" sz="2200" b="1" dirty="0">
              <a:solidFill>
                <a:srgbClr val="0070C0"/>
              </a:solidFill>
            </a:endParaRPr>
          </a:p>
        </p:txBody>
      </p:sp>
      <p:pic>
        <p:nvPicPr>
          <p:cNvPr id="4" name="Объект 3"/>
          <p:cNvPicPr>
            <a:picLocks noGrp="1" noChangeAspect="1"/>
          </p:cNvPicPr>
          <p:nvPr>
            <p:ph idx="1"/>
          </p:nvPr>
        </p:nvPicPr>
        <p:blipFill rotWithShape="1">
          <a:blip r:embed="rId2"/>
          <a:srcRect l="26739" t="35009" r="21355" b="45899"/>
          <a:stretch/>
        </p:blipFill>
        <p:spPr>
          <a:xfrm>
            <a:off x="1618011" y="3429000"/>
            <a:ext cx="9745086" cy="2016224"/>
          </a:xfrm>
          <a:prstGeom prst="rect">
            <a:avLst/>
          </a:prstGeom>
        </p:spPr>
      </p:pic>
      <p:sp>
        <p:nvSpPr>
          <p:cNvPr id="5" name="Прямоугольник 4"/>
          <p:cNvSpPr/>
          <p:nvPr/>
        </p:nvSpPr>
        <p:spPr>
          <a:xfrm>
            <a:off x="1583497" y="1052736"/>
            <a:ext cx="10177131" cy="1384995"/>
          </a:xfrm>
          <a:prstGeom prst="rect">
            <a:avLst/>
          </a:prstGeom>
        </p:spPr>
        <p:txBody>
          <a:bodyPr wrap="square">
            <a:spAutoFit/>
          </a:bodyPr>
          <a:lstStyle/>
          <a:p>
            <a:r>
              <a:rPr lang="ru-RU" sz="2800" dirty="0">
                <a:latin typeface="Times New Roman" panose="02020603050405020304" pitchFamily="18" charset="0"/>
                <a:ea typeface="Calibri" panose="020F0502020204030204" pitchFamily="34" charset="0"/>
              </a:rPr>
              <a:t>Нормативная стоимость образовательной услуги </a:t>
            </a:r>
            <a:r>
              <a:rPr lang="ru-RU" sz="2800" dirty="0" smtClean="0">
                <a:latin typeface="Times New Roman" panose="02020603050405020304" pitchFamily="18" charset="0"/>
                <a:ea typeface="Calibri" panose="020F0502020204030204" pitchFamily="34" charset="0"/>
              </a:rPr>
              <a:t>определяется - это </a:t>
            </a:r>
            <a:r>
              <a:rPr lang="ru-RU" sz="2800" dirty="0">
                <a:latin typeface="Times New Roman" panose="02020603050405020304" pitchFamily="18" charset="0"/>
                <a:ea typeface="Calibri" panose="020F0502020204030204" pitchFamily="34" charset="0"/>
              </a:rPr>
              <a:t>совокупный объем затрат, необходимых для оказания образовательной услуги одному обучающемуся</a:t>
            </a:r>
            <a:endParaRPr lang="ru-RU" sz="2800" dirty="0"/>
          </a:p>
        </p:txBody>
      </p:sp>
      <p:grpSp>
        <p:nvGrpSpPr>
          <p:cNvPr id="6" name="Группа 5"/>
          <p:cNvGrpSpPr/>
          <p:nvPr/>
        </p:nvGrpSpPr>
        <p:grpSpPr>
          <a:xfrm>
            <a:off x="27641" y="8099"/>
            <a:ext cx="1296144" cy="1348466"/>
            <a:chOff x="0" y="161391"/>
            <a:chExt cx="1043608" cy="1179377"/>
          </a:xfrm>
        </p:grpSpPr>
        <p:sp>
          <p:nvSpPr>
            <p:cNvPr id="7" name="Заголовок 1">
              <a:extLst>
                <a:ext uri="{FF2B5EF4-FFF2-40B4-BE49-F238E27FC236}">
                  <a16:creationId xmlns:a16="http://schemas.microsoft.com/office/drawing/2014/main" xmlns="" id="{8B713705-5AE7-47F0-A778-22231993419C}"/>
                </a:ext>
              </a:extLst>
            </p:cNvPr>
            <p:cNvSpPr txBox="1">
              <a:spLocks/>
            </p:cNvSpPr>
            <p:nvPr/>
          </p:nvSpPr>
          <p:spPr>
            <a:xfrm>
              <a:off x="0" y="854274"/>
              <a:ext cx="1043608" cy="4864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Ярославская </a:t>
              </a:r>
            </a:p>
            <a:p>
              <a:r>
                <a:rPr lang="ru-RU"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область</a:t>
              </a:r>
              <a:endParaRPr lang="ru-RU"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462" y="161391"/>
              <a:ext cx="790684" cy="692883"/>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395537"/>
              <a:ext cx="288032" cy="288032"/>
            </a:xfrm>
            <a:prstGeom prst="rect">
              <a:avLst/>
            </a:prstGeom>
          </p:spPr>
        </p:pic>
      </p:grpSp>
    </p:spTree>
    <p:extLst>
      <p:ext uri="{BB962C8B-B14F-4D97-AF65-F5344CB8AC3E}">
        <p14:creationId xmlns:p14="http://schemas.microsoft.com/office/powerpoint/2010/main" val="2030915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200" b="1" dirty="0">
                <a:solidFill>
                  <a:srgbClr val="0070C0"/>
                </a:solidFill>
              </a:rPr>
              <a:t>Определение общих параметров расчета нормативной стоимости образовательных программ</a:t>
            </a:r>
          </a:p>
        </p:txBody>
      </p:sp>
      <p:sp>
        <p:nvSpPr>
          <p:cNvPr id="3" name="Объект 2"/>
          <p:cNvSpPr>
            <a:spLocks noGrp="1"/>
          </p:cNvSpPr>
          <p:nvPr>
            <p:ph idx="1"/>
          </p:nvPr>
        </p:nvSpPr>
        <p:spPr/>
        <p:txBody>
          <a:bodyPr/>
          <a:lstStyle/>
          <a:p>
            <a:r>
              <a:rPr lang="en-US" dirty="0">
                <a:hlinkClick r:id="rId2"/>
              </a:rPr>
              <a:t>https://</a:t>
            </a:r>
            <a:r>
              <a:rPr lang="en-US" dirty="0" smtClean="0">
                <a:hlinkClick r:id="rId2"/>
              </a:rPr>
              <a:t>youtu.be/3sNupzPj0Qo</a:t>
            </a:r>
            <a:endParaRPr lang="ru-RU" smtClean="0"/>
          </a:p>
          <a:p>
            <a:endParaRPr lang="ru-RU" dirty="0"/>
          </a:p>
        </p:txBody>
      </p:sp>
      <p:grpSp>
        <p:nvGrpSpPr>
          <p:cNvPr id="4" name="Группа 3"/>
          <p:cNvGrpSpPr/>
          <p:nvPr/>
        </p:nvGrpSpPr>
        <p:grpSpPr>
          <a:xfrm>
            <a:off x="27641" y="8099"/>
            <a:ext cx="1296144" cy="1348466"/>
            <a:chOff x="0" y="161391"/>
            <a:chExt cx="1043608" cy="1179377"/>
          </a:xfrm>
        </p:grpSpPr>
        <p:sp>
          <p:nvSpPr>
            <p:cNvPr id="5" name="Заголовок 1">
              <a:extLst>
                <a:ext uri="{FF2B5EF4-FFF2-40B4-BE49-F238E27FC236}">
                  <a16:creationId xmlns:a16="http://schemas.microsoft.com/office/drawing/2014/main" xmlns="" id="{8B713705-5AE7-47F0-A778-22231993419C}"/>
                </a:ext>
              </a:extLst>
            </p:cNvPr>
            <p:cNvSpPr txBox="1">
              <a:spLocks/>
            </p:cNvSpPr>
            <p:nvPr/>
          </p:nvSpPr>
          <p:spPr>
            <a:xfrm>
              <a:off x="0" y="854274"/>
              <a:ext cx="1043608" cy="4864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Ярославская </a:t>
              </a:r>
            </a:p>
            <a:p>
              <a:r>
                <a:rPr lang="ru-RU"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область</a:t>
              </a:r>
              <a:endParaRPr lang="ru-RU"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462" y="161391"/>
              <a:ext cx="790684" cy="692883"/>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395537"/>
              <a:ext cx="288032" cy="288032"/>
            </a:xfrm>
            <a:prstGeom prst="rect">
              <a:avLst/>
            </a:prstGeom>
          </p:spPr>
        </p:pic>
      </p:grpSp>
    </p:spTree>
    <p:extLst>
      <p:ext uri="{BB962C8B-B14F-4D97-AF65-F5344CB8AC3E}">
        <p14:creationId xmlns:p14="http://schemas.microsoft.com/office/powerpoint/2010/main" val="3184788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5640" y="2636913"/>
            <a:ext cx="6984776" cy="2800767"/>
          </a:xfrm>
          <a:prstGeom prst="rect">
            <a:avLst/>
          </a:prstGeom>
          <a:noFill/>
          <a:ln>
            <a:noFill/>
          </a:ln>
        </p:spPr>
        <p:txBody>
          <a:bodyPr wrap="square" rtlCol="0">
            <a:spAutoFit/>
          </a:bodyPr>
          <a:lstStyle/>
          <a:p>
            <a:r>
              <a:rPr lang="ru-RU" sz="4400" dirty="0">
                <a:solidFill>
                  <a:schemeClr val="bg1"/>
                </a:solidFill>
                <a:latin typeface="Verdana" panose="020B0604030504040204" pitchFamily="34" charset="0"/>
                <a:ea typeface="Verdana" panose="020B0604030504040204" pitchFamily="34" charset="0"/>
                <a:cs typeface="Verdana" panose="020B0604030504040204" pitchFamily="34" charset="0"/>
              </a:rPr>
              <a:t>Спасибо за внимание!</a:t>
            </a:r>
          </a:p>
          <a:p>
            <a:endParaRPr lang="ru-RU" sz="4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4400" dirty="0">
                <a:solidFill>
                  <a:schemeClr val="bg1"/>
                </a:solidFill>
                <a:latin typeface="Verdana" panose="020B0604030504040204" pitchFamily="34" charset="0"/>
                <a:ea typeface="Verdana" panose="020B0604030504040204" pitchFamily="34" charset="0"/>
                <a:cs typeface="Verdana" panose="020B0604030504040204" pitchFamily="34" charset="0"/>
                <a:hlinkClick r:id="rId3"/>
              </a:rPr>
              <a:t>kdinfo@iro.yar.ru</a:t>
            </a:r>
            <a:endParaRPr lang="en-US" sz="4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4400" dirty="0">
                <a:solidFill>
                  <a:schemeClr val="bg1"/>
                </a:solidFill>
                <a:latin typeface="Verdana" panose="020B0604030504040204" pitchFamily="34" charset="0"/>
                <a:ea typeface="Verdana" panose="020B0604030504040204" pitchFamily="34" charset="0"/>
                <a:cs typeface="Verdana" panose="020B0604030504040204" pitchFamily="34" charset="0"/>
              </a:rPr>
              <a:t>(4852)-23-09-65</a:t>
            </a:r>
            <a:endParaRPr lang="ru-RU" sz="4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07854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5480" y="64310"/>
            <a:ext cx="10776520" cy="662746"/>
          </a:xfrm>
        </p:spPr>
        <p:txBody>
          <a:bodyPr>
            <a:noAutofit/>
          </a:bodyPr>
          <a:lstStyle/>
          <a:p>
            <a:pPr algn="ctr"/>
            <a:r>
              <a:rPr lang="ru-RU" b="1" dirty="0">
                <a:solidFill>
                  <a:schemeClr val="tx2">
                    <a:lumMod val="60000"/>
                    <a:lumOff val="40000"/>
                  </a:schemeClr>
                </a:solidFill>
              </a:rPr>
              <a:t>Создание эффективной системы взаимодействия в сфере дополнительного образования детей</a:t>
            </a: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1108538044"/>
              </p:ext>
            </p:extLst>
          </p:nvPr>
        </p:nvGraphicFramePr>
        <p:xfrm>
          <a:off x="1826002" y="2993679"/>
          <a:ext cx="9649072" cy="3613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Скругленный прямоугольник 4"/>
          <p:cNvSpPr/>
          <p:nvPr/>
        </p:nvSpPr>
        <p:spPr>
          <a:xfrm>
            <a:off x="1811524" y="3166840"/>
            <a:ext cx="2304256" cy="8640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dirty="0">
                <a:latin typeface="Book Antiqua" pitchFamily="18" charset="0"/>
              </a:rPr>
              <a:t>Региональные ресурсные центры ДО</a:t>
            </a:r>
          </a:p>
        </p:txBody>
      </p:sp>
      <p:sp>
        <p:nvSpPr>
          <p:cNvPr id="6" name="Скругленный прямоугольник 5"/>
          <p:cNvSpPr/>
          <p:nvPr/>
        </p:nvSpPr>
        <p:spPr>
          <a:xfrm>
            <a:off x="1576804" y="2121546"/>
            <a:ext cx="1944216" cy="7920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dirty="0">
                <a:latin typeface="Book Antiqua" pitchFamily="18" charset="0"/>
              </a:rPr>
              <a:t>Базовые организации ДО</a:t>
            </a:r>
          </a:p>
        </p:txBody>
      </p:sp>
      <p:sp>
        <p:nvSpPr>
          <p:cNvPr id="7" name="Скругленный прямоугольник 6"/>
          <p:cNvSpPr/>
          <p:nvPr/>
        </p:nvSpPr>
        <p:spPr>
          <a:xfrm>
            <a:off x="9950813" y="2129583"/>
            <a:ext cx="2088232" cy="8640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dirty="0">
                <a:latin typeface="Book Antiqua" pitchFamily="18" charset="0"/>
              </a:rPr>
              <a:t>Детский технопарк «Кванториум»</a:t>
            </a:r>
          </a:p>
        </p:txBody>
      </p:sp>
      <p:sp>
        <p:nvSpPr>
          <p:cNvPr id="8" name="Скругленный прямоугольник 7"/>
          <p:cNvSpPr/>
          <p:nvPr/>
        </p:nvSpPr>
        <p:spPr>
          <a:xfrm>
            <a:off x="9264352" y="3130836"/>
            <a:ext cx="2304256" cy="9361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dirty="0">
                <a:latin typeface="Book Antiqua" pitchFamily="18" charset="0"/>
              </a:rPr>
              <a:t>Центр выявления и поддержки одарённых детей</a:t>
            </a:r>
          </a:p>
        </p:txBody>
      </p:sp>
      <p:cxnSp>
        <p:nvCxnSpPr>
          <p:cNvPr id="12" name="Прямая со стрелкой 11"/>
          <p:cNvCxnSpPr/>
          <p:nvPr/>
        </p:nvCxnSpPr>
        <p:spPr>
          <a:xfrm>
            <a:off x="4367808" y="3645024"/>
            <a:ext cx="108012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3647728" y="2648222"/>
            <a:ext cx="1530357" cy="3778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H="1">
            <a:off x="7820677" y="2466326"/>
            <a:ext cx="1934935" cy="52735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7981004" y="3598888"/>
            <a:ext cx="106732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nvGrpSpPr>
          <p:cNvPr id="13" name="Группа 12"/>
          <p:cNvGrpSpPr/>
          <p:nvPr/>
        </p:nvGrpSpPr>
        <p:grpSpPr>
          <a:xfrm>
            <a:off x="47328" y="64311"/>
            <a:ext cx="1296144" cy="1348466"/>
            <a:chOff x="0" y="161391"/>
            <a:chExt cx="1043608" cy="1179377"/>
          </a:xfrm>
        </p:grpSpPr>
        <p:sp>
          <p:nvSpPr>
            <p:cNvPr id="14" name="Заголовок 1">
              <a:extLst>
                <a:ext uri="{FF2B5EF4-FFF2-40B4-BE49-F238E27FC236}">
                  <a16:creationId xmlns:a16="http://schemas.microsoft.com/office/drawing/2014/main" xmlns="" id="{8B713705-5AE7-47F0-A778-22231993419C}"/>
                </a:ext>
              </a:extLst>
            </p:cNvPr>
            <p:cNvSpPr txBox="1">
              <a:spLocks/>
            </p:cNvSpPr>
            <p:nvPr/>
          </p:nvSpPr>
          <p:spPr>
            <a:xfrm>
              <a:off x="0" y="854274"/>
              <a:ext cx="1043608" cy="4864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Ярославская </a:t>
              </a:r>
            </a:p>
            <a:p>
              <a:r>
                <a:rPr lang="ru-RU"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область</a:t>
              </a:r>
              <a:endParaRPr lang="ru-RU"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5" name="Рисунок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6462" y="161391"/>
              <a:ext cx="790684" cy="692883"/>
            </a:xfrm>
            <a:prstGeom prst="rect">
              <a:avLst/>
            </a:prstGeom>
          </p:spPr>
        </p:pic>
        <p:pic>
          <p:nvPicPr>
            <p:cNvPr id="16" name="Рисунок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5536" y="395537"/>
              <a:ext cx="288032" cy="288032"/>
            </a:xfrm>
            <a:prstGeom prst="rect">
              <a:avLst/>
            </a:prstGeom>
          </p:spPr>
        </p:pic>
      </p:grpSp>
      <p:sp>
        <p:nvSpPr>
          <p:cNvPr id="10" name="Скругленный прямоугольник 9"/>
          <p:cNvSpPr/>
          <p:nvPr/>
        </p:nvSpPr>
        <p:spPr>
          <a:xfrm>
            <a:off x="4799856" y="1905754"/>
            <a:ext cx="3816424" cy="5605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Департаменты образования, культуры и спорта ЯО</a:t>
            </a:r>
            <a:endParaRPr lang="ru-RU" dirty="0"/>
          </a:p>
        </p:txBody>
      </p:sp>
      <p:sp>
        <p:nvSpPr>
          <p:cNvPr id="22" name="Скругленный прямоугольник 21"/>
          <p:cNvSpPr/>
          <p:nvPr/>
        </p:nvSpPr>
        <p:spPr>
          <a:xfrm>
            <a:off x="4421814" y="945872"/>
            <a:ext cx="4500500" cy="42664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t>Правительство Ярославской области</a:t>
            </a:r>
            <a:endParaRPr lang="ru-RU" dirty="0"/>
          </a:p>
        </p:txBody>
      </p:sp>
      <p:sp>
        <p:nvSpPr>
          <p:cNvPr id="23" name="Стрелка вниз 22"/>
          <p:cNvSpPr/>
          <p:nvPr/>
        </p:nvSpPr>
        <p:spPr>
          <a:xfrm>
            <a:off x="6600056" y="1509748"/>
            <a:ext cx="216024" cy="339696"/>
          </a:xfrm>
          <a:prstGeom prst="down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низ 24"/>
          <p:cNvSpPr/>
          <p:nvPr/>
        </p:nvSpPr>
        <p:spPr>
          <a:xfrm>
            <a:off x="6641403" y="2517590"/>
            <a:ext cx="216024" cy="396044"/>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7396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95419C52-BCDB-47B7-B9BF-2A82933B4A66}"/>
                                            </p:graphicEl>
                                          </p:spTgt>
                                        </p:tgtEl>
                                        <p:attrNameLst>
                                          <p:attrName>style.visibility</p:attrName>
                                        </p:attrNameLst>
                                      </p:cBhvr>
                                      <p:to>
                                        <p:strVal val="visible"/>
                                      </p:to>
                                    </p:set>
                                    <p:animEffect transition="in" filter="wipe(down)">
                                      <p:cBhvr>
                                        <p:cTn id="7" dur="500"/>
                                        <p:tgtEl>
                                          <p:spTgt spid="4">
                                            <p:graphicEl>
                                              <a:dgm id="{95419C52-BCDB-47B7-B9BF-2A82933B4A66}"/>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graphicEl>
                                              <a:dgm id="{1C99A1DA-089F-4A03-BB7E-332059EA9623}"/>
                                            </p:graphicEl>
                                          </p:spTgt>
                                        </p:tgtEl>
                                        <p:attrNameLst>
                                          <p:attrName>style.visibility</p:attrName>
                                        </p:attrNameLst>
                                      </p:cBhvr>
                                      <p:to>
                                        <p:strVal val="visible"/>
                                      </p:to>
                                    </p:set>
                                    <p:animEffect transition="in" filter="wipe(down)">
                                      <p:cBhvr>
                                        <p:cTn id="10" dur="500"/>
                                        <p:tgtEl>
                                          <p:spTgt spid="4">
                                            <p:graphicEl>
                                              <a:dgm id="{1C99A1DA-089F-4A03-BB7E-332059EA962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graphicEl>
                                              <a:dgm id="{7FBAD6B7-27D7-4667-9619-633E1E37193C}"/>
                                            </p:graphicEl>
                                          </p:spTgt>
                                        </p:tgtEl>
                                        <p:attrNameLst>
                                          <p:attrName>style.visibility</p:attrName>
                                        </p:attrNameLst>
                                      </p:cBhvr>
                                      <p:to>
                                        <p:strVal val="visible"/>
                                      </p:to>
                                    </p:set>
                                    <p:animEffect transition="in" filter="wipe(down)">
                                      <p:cBhvr>
                                        <p:cTn id="15" dur="500"/>
                                        <p:tgtEl>
                                          <p:spTgt spid="4">
                                            <p:graphicEl>
                                              <a:dgm id="{7FBAD6B7-27D7-4667-9619-633E1E37193C}"/>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graphicEl>
                                              <a:dgm id="{3E06C63C-ADC4-437E-93B6-E5B0B8C77A37}"/>
                                            </p:graphicEl>
                                          </p:spTgt>
                                        </p:tgtEl>
                                        <p:attrNameLst>
                                          <p:attrName>style.visibility</p:attrName>
                                        </p:attrNameLst>
                                      </p:cBhvr>
                                      <p:to>
                                        <p:strVal val="visible"/>
                                      </p:to>
                                    </p:set>
                                    <p:animEffect transition="in" filter="wipe(down)">
                                      <p:cBhvr>
                                        <p:cTn id="18" dur="500"/>
                                        <p:tgtEl>
                                          <p:spTgt spid="4">
                                            <p:graphicEl>
                                              <a:dgm id="{3E06C63C-ADC4-437E-93B6-E5B0B8C77A37}"/>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graphicEl>
                                              <a:dgm id="{B6C2A10E-E412-4632-9A26-F82EC400EA74}"/>
                                            </p:graphicEl>
                                          </p:spTgt>
                                        </p:tgtEl>
                                        <p:attrNameLst>
                                          <p:attrName>style.visibility</p:attrName>
                                        </p:attrNameLst>
                                      </p:cBhvr>
                                      <p:to>
                                        <p:strVal val="visible"/>
                                      </p:to>
                                    </p:set>
                                    <p:animEffect transition="in" filter="wipe(down)">
                                      <p:cBhvr>
                                        <p:cTn id="21" dur="500"/>
                                        <p:tgtEl>
                                          <p:spTgt spid="4">
                                            <p:graphicEl>
                                              <a:dgm id="{B6C2A10E-E412-4632-9A26-F82EC400EA74}"/>
                                            </p:graphic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
                                            <p:graphicEl>
                                              <a:dgm id="{CFC562A0-85B6-405C-82A2-D07929A0295F}"/>
                                            </p:graphicEl>
                                          </p:spTgt>
                                        </p:tgtEl>
                                        <p:attrNameLst>
                                          <p:attrName>style.visibility</p:attrName>
                                        </p:attrNameLst>
                                      </p:cBhvr>
                                      <p:to>
                                        <p:strVal val="visible"/>
                                      </p:to>
                                    </p:set>
                                    <p:animEffect transition="in" filter="wipe(down)">
                                      <p:cBhvr>
                                        <p:cTn id="24" dur="500"/>
                                        <p:tgtEl>
                                          <p:spTgt spid="4">
                                            <p:graphicEl>
                                              <a:dgm id="{CFC562A0-85B6-405C-82A2-D07929A0295F}"/>
                                            </p:graphic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
                                            <p:graphicEl>
                                              <a:dgm id="{E075F52F-250F-4D42-B45A-73C5CD80A85A}"/>
                                            </p:graphicEl>
                                          </p:spTgt>
                                        </p:tgtEl>
                                        <p:attrNameLst>
                                          <p:attrName>style.visibility</p:attrName>
                                        </p:attrNameLst>
                                      </p:cBhvr>
                                      <p:to>
                                        <p:strVal val="visible"/>
                                      </p:to>
                                    </p:set>
                                    <p:animEffect transition="in" filter="wipe(down)">
                                      <p:cBhvr>
                                        <p:cTn id="27" dur="500"/>
                                        <p:tgtEl>
                                          <p:spTgt spid="4">
                                            <p:graphicEl>
                                              <a:dgm id="{E075F52F-250F-4D42-B45A-73C5CD80A85A}"/>
                                            </p:graphic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
                                            <p:graphicEl>
                                              <a:dgm id="{F47356C8-38AA-4FC0-81B9-B6FCFDE8FD08}"/>
                                            </p:graphicEl>
                                          </p:spTgt>
                                        </p:tgtEl>
                                        <p:attrNameLst>
                                          <p:attrName>style.visibility</p:attrName>
                                        </p:attrNameLst>
                                      </p:cBhvr>
                                      <p:to>
                                        <p:strVal val="visible"/>
                                      </p:to>
                                    </p:set>
                                    <p:animEffect transition="in" filter="wipe(down)">
                                      <p:cBhvr>
                                        <p:cTn id="30" dur="500"/>
                                        <p:tgtEl>
                                          <p:spTgt spid="4">
                                            <p:graphicEl>
                                              <a:dgm id="{F47356C8-38AA-4FC0-81B9-B6FCFDE8FD08}"/>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
                                            <p:graphicEl>
                                              <a:dgm id="{1CD435BA-0F9D-47D1-B022-14B5BA1DAD49}"/>
                                            </p:graphicEl>
                                          </p:spTgt>
                                        </p:tgtEl>
                                        <p:attrNameLst>
                                          <p:attrName>style.visibility</p:attrName>
                                        </p:attrNameLst>
                                      </p:cBhvr>
                                      <p:to>
                                        <p:strVal val="visible"/>
                                      </p:to>
                                    </p:set>
                                    <p:animEffect transition="in" filter="wipe(down)">
                                      <p:cBhvr>
                                        <p:cTn id="35" dur="500"/>
                                        <p:tgtEl>
                                          <p:spTgt spid="4">
                                            <p:graphicEl>
                                              <a:dgm id="{1CD435BA-0F9D-47D1-B022-14B5BA1DAD49}"/>
                                            </p:graphic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
                                            <p:graphicEl>
                                              <a:dgm id="{953AEB11-AE60-4E42-BB3A-01972348496A}"/>
                                            </p:graphicEl>
                                          </p:spTgt>
                                        </p:tgtEl>
                                        <p:attrNameLst>
                                          <p:attrName>style.visibility</p:attrName>
                                        </p:attrNameLst>
                                      </p:cBhvr>
                                      <p:to>
                                        <p:strVal val="visible"/>
                                      </p:to>
                                    </p:set>
                                    <p:animEffect transition="in" filter="wipe(down)">
                                      <p:cBhvr>
                                        <p:cTn id="38" dur="500"/>
                                        <p:tgtEl>
                                          <p:spTgt spid="4">
                                            <p:graphicEl>
                                              <a:dgm id="{953AEB11-AE60-4E42-BB3A-01972348496A}"/>
                                            </p:graphic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4">
                                            <p:graphicEl>
                                              <a:dgm id="{DCDBC958-FA2A-44B4-A63A-06D9EDEA611A}"/>
                                            </p:graphicEl>
                                          </p:spTgt>
                                        </p:tgtEl>
                                        <p:attrNameLst>
                                          <p:attrName>style.visibility</p:attrName>
                                        </p:attrNameLst>
                                      </p:cBhvr>
                                      <p:to>
                                        <p:strVal val="visible"/>
                                      </p:to>
                                    </p:set>
                                    <p:animEffect transition="in" filter="wipe(down)">
                                      <p:cBhvr>
                                        <p:cTn id="41" dur="500"/>
                                        <p:tgtEl>
                                          <p:spTgt spid="4">
                                            <p:graphicEl>
                                              <a:dgm id="{DCDBC958-FA2A-44B4-A63A-06D9EDEA611A}"/>
                                            </p:graphic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
                                            <p:graphicEl>
                                              <a:dgm id="{EBEF8C12-D8DE-468C-A0F0-D1C03E0E481A}"/>
                                            </p:graphicEl>
                                          </p:spTgt>
                                        </p:tgtEl>
                                        <p:attrNameLst>
                                          <p:attrName>style.visibility</p:attrName>
                                        </p:attrNameLst>
                                      </p:cBhvr>
                                      <p:to>
                                        <p:strVal val="visible"/>
                                      </p:to>
                                    </p:set>
                                    <p:animEffect transition="in" filter="wipe(down)">
                                      <p:cBhvr>
                                        <p:cTn id="44" dur="500"/>
                                        <p:tgtEl>
                                          <p:spTgt spid="4">
                                            <p:graphicEl>
                                              <a:dgm id="{EBEF8C12-D8DE-468C-A0F0-D1C03E0E481A}"/>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
                                            <p:graphicEl>
                                              <a:dgm id="{F236E189-3709-42A2-BF62-23C95F99DDA1}"/>
                                            </p:graphicEl>
                                          </p:spTgt>
                                        </p:tgtEl>
                                        <p:attrNameLst>
                                          <p:attrName>style.visibility</p:attrName>
                                        </p:attrNameLst>
                                      </p:cBhvr>
                                      <p:to>
                                        <p:strVal val="visible"/>
                                      </p:to>
                                    </p:set>
                                    <p:animEffect transition="in" filter="wipe(down)">
                                      <p:cBhvr>
                                        <p:cTn id="47" dur="500"/>
                                        <p:tgtEl>
                                          <p:spTgt spid="4">
                                            <p:graphicEl>
                                              <a:dgm id="{F236E189-3709-42A2-BF62-23C95F99DDA1}"/>
                                            </p:graphic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4">
                                            <p:graphicEl>
                                              <a:dgm id="{476768E1-5248-41A6-972A-C01F9B156D50}"/>
                                            </p:graphicEl>
                                          </p:spTgt>
                                        </p:tgtEl>
                                        <p:attrNameLst>
                                          <p:attrName>style.visibility</p:attrName>
                                        </p:attrNameLst>
                                      </p:cBhvr>
                                      <p:to>
                                        <p:strVal val="visible"/>
                                      </p:to>
                                    </p:set>
                                    <p:animEffect transition="in" filter="wipe(down)">
                                      <p:cBhvr>
                                        <p:cTn id="50" dur="500"/>
                                        <p:tgtEl>
                                          <p:spTgt spid="4">
                                            <p:graphicEl>
                                              <a:dgm id="{476768E1-5248-41A6-972A-C01F9B156D50}"/>
                                            </p:graphic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4">
                                            <p:graphicEl>
                                              <a:dgm id="{68ADF0DC-22EA-405A-9D4D-D22B0A6059C8}"/>
                                            </p:graphicEl>
                                          </p:spTgt>
                                        </p:tgtEl>
                                        <p:attrNameLst>
                                          <p:attrName>style.visibility</p:attrName>
                                        </p:attrNameLst>
                                      </p:cBhvr>
                                      <p:to>
                                        <p:strVal val="visible"/>
                                      </p:to>
                                    </p:set>
                                    <p:animEffect transition="in" filter="wipe(down)">
                                      <p:cBhvr>
                                        <p:cTn id="53" dur="500"/>
                                        <p:tgtEl>
                                          <p:spTgt spid="4">
                                            <p:graphicEl>
                                              <a:dgm id="{68ADF0DC-22EA-405A-9D4D-D22B0A6059C8}"/>
                                            </p:graphicEl>
                                          </p:spTgt>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4">
                                            <p:graphicEl>
                                              <a:dgm id="{68CCA5A9-5506-4FC9-8F83-39A2430FCF33}"/>
                                            </p:graphicEl>
                                          </p:spTgt>
                                        </p:tgtEl>
                                        <p:attrNameLst>
                                          <p:attrName>style.visibility</p:attrName>
                                        </p:attrNameLst>
                                      </p:cBhvr>
                                      <p:to>
                                        <p:strVal val="visible"/>
                                      </p:to>
                                    </p:set>
                                    <p:animEffect transition="in" filter="wipe(down)">
                                      <p:cBhvr>
                                        <p:cTn id="56" dur="500"/>
                                        <p:tgtEl>
                                          <p:spTgt spid="4">
                                            <p:graphicEl>
                                              <a:dgm id="{68CCA5A9-5506-4FC9-8F83-39A2430FCF33}"/>
                                            </p:graphicEl>
                                          </p:spTgt>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4">
                                            <p:graphicEl>
                                              <a:dgm id="{C2F6DAF8-512C-4EAD-AC5E-84BA28FE3BE5}"/>
                                            </p:graphicEl>
                                          </p:spTgt>
                                        </p:tgtEl>
                                        <p:attrNameLst>
                                          <p:attrName>style.visibility</p:attrName>
                                        </p:attrNameLst>
                                      </p:cBhvr>
                                      <p:to>
                                        <p:strVal val="visible"/>
                                      </p:to>
                                    </p:set>
                                    <p:animEffect transition="in" filter="wipe(down)">
                                      <p:cBhvr>
                                        <p:cTn id="59" dur="500"/>
                                        <p:tgtEl>
                                          <p:spTgt spid="4">
                                            <p:graphicEl>
                                              <a:dgm id="{C2F6DAF8-512C-4EAD-AC5E-84BA28FE3BE5}"/>
                                            </p:graphicEl>
                                          </p:spTgt>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4">
                                            <p:graphicEl>
                                              <a:dgm id="{4DDB249A-86BE-472E-8342-46566D823CB7}"/>
                                            </p:graphicEl>
                                          </p:spTgt>
                                        </p:tgtEl>
                                        <p:attrNameLst>
                                          <p:attrName>style.visibility</p:attrName>
                                        </p:attrNameLst>
                                      </p:cBhvr>
                                      <p:to>
                                        <p:strVal val="visible"/>
                                      </p:to>
                                    </p:set>
                                    <p:animEffect transition="in" filter="wipe(down)">
                                      <p:cBhvr>
                                        <p:cTn id="62" dur="500"/>
                                        <p:tgtEl>
                                          <p:spTgt spid="4">
                                            <p:graphicEl>
                                              <a:dgm id="{4DDB249A-86BE-472E-8342-46566D823CB7}"/>
                                            </p:graphicEl>
                                          </p:spTgt>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4">
                                            <p:graphicEl>
                                              <a:dgm id="{2E7C2E31-C8D6-40EA-8DCA-704D70BD8F65}"/>
                                            </p:graphicEl>
                                          </p:spTgt>
                                        </p:tgtEl>
                                        <p:attrNameLst>
                                          <p:attrName>style.visibility</p:attrName>
                                        </p:attrNameLst>
                                      </p:cBhvr>
                                      <p:to>
                                        <p:strVal val="visible"/>
                                      </p:to>
                                    </p:set>
                                    <p:animEffect transition="in" filter="wipe(down)">
                                      <p:cBhvr>
                                        <p:cTn id="65" dur="500"/>
                                        <p:tgtEl>
                                          <p:spTgt spid="4">
                                            <p:graphicEl>
                                              <a:dgm id="{2E7C2E31-C8D6-40EA-8DCA-704D70BD8F65}"/>
                                            </p:graphicEl>
                                          </p:spTgt>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4">
                                            <p:graphicEl>
                                              <a:dgm id="{AB9EBBBF-7D86-47A5-A9C3-0BDC2FD8C323}"/>
                                            </p:graphicEl>
                                          </p:spTgt>
                                        </p:tgtEl>
                                        <p:attrNameLst>
                                          <p:attrName>style.visibility</p:attrName>
                                        </p:attrNameLst>
                                      </p:cBhvr>
                                      <p:to>
                                        <p:strVal val="visible"/>
                                      </p:to>
                                    </p:set>
                                    <p:animEffect transition="in" filter="wipe(down)">
                                      <p:cBhvr>
                                        <p:cTn id="68" dur="500"/>
                                        <p:tgtEl>
                                          <p:spTgt spid="4">
                                            <p:graphicEl>
                                              <a:dgm id="{AB9EBBBF-7D86-47A5-A9C3-0BDC2FD8C323}"/>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down)">
                                      <p:cBhvr>
                                        <p:cTn id="73" dur="500"/>
                                        <p:tgtEl>
                                          <p:spTgt spid="5"/>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wipe(down)">
                                      <p:cBhvr>
                                        <p:cTn id="76" dur="500"/>
                                        <p:tgtEl>
                                          <p:spTgt spid="6"/>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down)">
                                      <p:cBhvr>
                                        <p:cTn id="79" dur="500"/>
                                        <p:tgtEl>
                                          <p:spTgt spid="7"/>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down)">
                                      <p:cBhvr>
                                        <p:cTn id="82" dur="500"/>
                                        <p:tgtEl>
                                          <p:spTgt spid="8"/>
                                        </p:tgtEl>
                                      </p:cBhvr>
                                    </p:animEffect>
                                  </p:childTnLst>
                                </p:cTn>
                              </p:par>
                              <p:par>
                                <p:cTn id="83" presetID="22" presetClass="entr" presetSubtype="4" fill="hold" nodeType="with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down)">
                                      <p:cBhvr>
                                        <p:cTn id="85" dur="500"/>
                                        <p:tgtEl>
                                          <p:spTgt spid="12"/>
                                        </p:tgtEl>
                                      </p:cBhvr>
                                    </p:animEffect>
                                  </p:childTnLst>
                                </p:cTn>
                              </p:par>
                              <p:par>
                                <p:cTn id="86" presetID="22" presetClass="entr" presetSubtype="4" fill="hold" nodeType="with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wipe(down)">
                                      <p:cBhvr>
                                        <p:cTn id="88" dur="500"/>
                                        <p:tgtEl>
                                          <p:spTgt spid="17"/>
                                        </p:tgtEl>
                                      </p:cBhvr>
                                    </p:animEffect>
                                  </p:childTnLst>
                                </p:cTn>
                              </p:par>
                              <p:par>
                                <p:cTn id="89" presetID="22" presetClass="entr" presetSubtype="4" fill="hold" nodeType="with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0"/>
                                        <p:tgtEl>
                                          <p:spTgt spid="20"/>
                                        </p:tgtEl>
                                      </p:cBhvr>
                                    </p:animEffect>
                                  </p:childTnLst>
                                </p:cTn>
                              </p:par>
                              <p:par>
                                <p:cTn id="92" presetID="22" presetClass="entr" presetSubtype="4" fill="hold"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down)">
                                      <p:cBhvr>
                                        <p:cTn id="9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5480" y="0"/>
            <a:ext cx="10776520" cy="1052736"/>
          </a:xfrm>
        </p:spPr>
        <p:txBody>
          <a:bodyPr>
            <a:noAutofit/>
          </a:bodyPr>
          <a:lstStyle/>
          <a:p>
            <a:pPr algn="ctr"/>
            <a:r>
              <a:rPr lang="ru-RU" b="1" dirty="0">
                <a:solidFill>
                  <a:schemeClr val="tx2">
                    <a:lumMod val="60000"/>
                    <a:lumOff val="40000"/>
                  </a:schemeClr>
                </a:solidFill>
              </a:rPr>
              <a:t>Региональный модельный центр дополнительного образования Ярославской области</a:t>
            </a:r>
          </a:p>
        </p:txBody>
      </p:sp>
      <p:sp>
        <p:nvSpPr>
          <p:cNvPr id="4" name="Скругленный прямоугольник 3"/>
          <p:cNvSpPr/>
          <p:nvPr/>
        </p:nvSpPr>
        <p:spPr>
          <a:xfrm>
            <a:off x="2589981" y="1081796"/>
            <a:ext cx="8208912" cy="9361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solidFill>
                  <a:srgbClr val="002060"/>
                </a:solidFill>
              </a:rPr>
              <a:t>Увеличение охвата детей 5-18 лет дополнительными общеобразовательными программами до </a:t>
            </a:r>
            <a:r>
              <a:rPr lang="ru-RU" b="1" dirty="0">
                <a:solidFill>
                  <a:srgbClr val="002060"/>
                </a:solidFill>
              </a:rPr>
              <a:t>72,6%</a:t>
            </a:r>
          </a:p>
        </p:txBody>
      </p:sp>
      <p:graphicFrame>
        <p:nvGraphicFramePr>
          <p:cNvPr id="19" name="Схема 18"/>
          <p:cNvGraphicFramePr/>
          <p:nvPr>
            <p:extLst>
              <p:ext uri="{D42A27DB-BD31-4B8C-83A1-F6EECF244321}">
                <p14:modId xmlns:p14="http://schemas.microsoft.com/office/powerpoint/2010/main" val="3236062686"/>
              </p:ext>
            </p:extLst>
          </p:nvPr>
        </p:nvGraphicFramePr>
        <p:xfrm>
          <a:off x="1487488" y="2276872"/>
          <a:ext cx="10704512" cy="458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Прямоугольник с двумя скругленными соседними углами 21"/>
          <p:cNvSpPr/>
          <p:nvPr/>
        </p:nvSpPr>
        <p:spPr>
          <a:xfrm>
            <a:off x="1415480" y="5013176"/>
            <a:ext cx="2631062" cy="1512168"/>
          </a:xfrm>
          <a:prstGeom prst="round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buFontTx/>
              <a:buChar char="-"/>
            </a:pPr>
            <a:r>
              <a:rPr lang="ru-RU" sz="1400" dirty="0">
                <a:latin typeface="Book Antiqua" pitchFamily="18" charset="0"/>
              </a:rPr>
              <a:t> региональный </a:t>
            </a:r>
            <a:r>
              <a:rPr lang="ru-RU" sz="1400" dirty="0" smtClean="0">
                <a:latin typeface="Book Antiqua" pitchFamily="18" charset="0"/>
              </a:rPr>
              <a:t>сегмент </a:t>
            </a:r>
            <a:r>
              <a:rPr lang="ru-RU" sz="1400" dirty="0">
                <a:latin typeface="Book Antiqua" pitchFamily="18" charset="0"/>
              </a:rPr>
              <a:t>Единого национального портала ДО </a:t>
            </a:r>
          </a:p>
          <a:p>
            <a:pPr algn="ctr"/>
            <a:r>
              <a:rPr lang="ru-RU" sz="1400" dirty="0">
                <a:latin typeface="Book Antiqua" pitchFamily="18" charset="0"/>
              </a:rPr>
              <a:t>- навигатор по программам ДО </a:t>
            </a:r>
          </a:p>
        </p:txBody>
      </p:sp>
      <p:sp>
        <p:nvSpPr>
          <p:cNvPr id="23" name="Прямоугольник с двумя скругленными соседними углами 22"/>
          <p:cNvSpPr/>
          <p:nvPr/>
        </p:nvSpPr>
        <p:spPr>
          <a:xfrm>
            <a:off x="4029035" y="5013176"/>
            <a:ext cx="2736304" cy="1512168"/>
          </a:xfrm>
          <a:prstGeom prst="round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buFontTx/>
              <a:buChar char="-"/>
            </a:pPr>
            <a:r>
              <a:rPr lang="ru-RU" sz="1100" dirty="0">
                <a:latin typeface="Book Antiqua" pitchFamily="18" charset="0"/>
              </a:rPr>
              <a:t> </a:t>
            </a:r>
            <a:r>
              <a:rPr lang="ru-RU" sz="1400" dirty="0">
                <a:latin typeface="Book Antiqua" pitchFamily="18" charset="0"/>
              </a:rPr>
              <a:t>модели обеспечения доступности ДО</a:t>
            </a:r>
          </a:p>
          <a:p>
            <a:pPr algn="ctr">
              <a:buFontTx/>
              <a:buChar char="-"/>
            </a:pPr>
            <a:r>
              <a:rPr lang="ru-RU" sz="1400" dirty="0">
                <a:latin typeface="Book Antiqua" pitchFamily="18" charset="0"/>
              </a:rPr>
              <a:t> сетевое взаимодействие</a:t>
            </a:r>
          </a:p>
          <a:p>
            <a:pPr algn="ctr">
              <a:buFontTx/>
              <a:buChar char="-"/>
            </a:pPr>
            <a:r>
              <a:rPr lang="ru-RU" sz="1400" dirty="0">
                <a:latin typeface="Book Antiqua" pitchFamily="18" charset="0"/>
              </a:rPr>
              <a:t>персонифицированное финансирование</a:t>
            </a:r>
          </a:p>
          <a:p>
            <a:pPr algn="ctr">
              <a:buFontTx/>
              <a:buChar char="-"/>
            </a:pPr>
            <a:r>
              <a:rPr lang="ru-RU" sz="1400" dirty="0">
                <a:latin typeface="Book Antiqua" pitchFamily="18" charset="0"/>
              </a:rPr>
              <a:t> дистанционные курсы</a:t>
            </a:r>
          </a:p>
          <a:p>
            <a:pPr algn="ctr">
              <a:buFontTx/>
              <a:buChar char="-"/>
            </a:pPr>
            <a:r>
              <a:rPr lang="ru-RU" sz="1400" dirty="0">
                <a:latin typeface="Book Antiqua" pitchFamily="18" charset="0"/>
              </a:rPr>
              <a:t> заочные и сезонные школы</a:t>
            </a:r>
          </a:p>
        </p:txBody>
      </p:sp>
      <p:sp>
        <p:nvSpPr>
          <p:cNvPr id="24" name="Прямоугольник с двумя скругленными соседними углами 23"/>
          <p:cNvSpPr/>
          <p:nvPr/>
        </p:nvSpPr>
        <p:spPr>
          <a:xfrm>
            <a:off x="9449200" y="5059590"/>
            <a:ext cx="2736304" cy="1512168"/>
          </a:xfrm>
          <a:prstGeom prst="round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buFontTx/>
              <a:buChar char="-"/>
            </a:pPr>
            <a:r>
              <a:rPr lang="ru-RU" sz="1100" dirty="0">
                <a:latin typeface="Book Antiqua" pitchFamily="18" charset="0"/>
              </a:rPr>
              <a:t> </a:t>
            </a:r>
            <a:r>
              <a:rPr lang="ru-RU" sz="1400" dirty="0">
                <a:latin typeface="Book Antiqua" pitchFamily="18" charset="0"/>
              </a:rPr>
              <a:t>разработка новых разноуровневых программ</a:t>
            </a:r>
          </a:p>
          <a:p>
            <a:pPr algn="ctr">
              <a:buFontTx/>
              <a:buChar char="-"/>
            </a:pPr>
            <a:r>
              <a:rPr lang="ru-RU" sz="1400" dirty="0">
                <a:latin typeface="Book Antiqua" pitchFamily="18" charset="0"/>
              </a:rPr>
              <a:t> современная система подготовки кадров</a:t>
            </a:r>
          </a:p>
          <a:p>
            <a:pPr algn="ctr">
              <a:buFontTx/>
              <a:buChar char="-"/>
            </a:pPr>
            <a:r>
              <a:rPr lang="ru-RU" sz="1400" dirty="0">
                <a:latin typeface="Book Antiqua" pitchFamily="18" charset="0"/>
              </a:rPr>
              <a:t>ежегодное повышение квалификации</a:t>
            </a:r>
          </a:p>
          <a:p>
            <a:pPr algn="ctr">
              <a:buFontTx/>
              <a:buChar char="-"/>
            </a:pPr>
            <a:endParaRPr lang="ru-RU" sz="1200" dirty="0">
              <a:latin typeface="Book Antiqua" pitchFamily="18" charset="0"/>
            </a:endParaRPr>
          </a:p>
        </p:txBody>
      </p:sp>
      <p:sp>
        <p:nvSpPr>
          <p:cNvPr id="25" name="Прямоугольник с двумя скругленными соседними углами 24"/>
          <p:cNvSpPr/>
          <p:nvPr/>
        </p:nvSpPr>
        <p:spPr>
          <a:xfrm>
            <a:off x="6709489" y="5017879"/>
            <a:ext cx="2736304" cy="1512168"/>
          </a:xfrm>
          <a:prstGeom prst="round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buFontTx/>
              <a:buChar char="-"/>
            </a:pPr>
            <a:r>
              <a:rPr lang="ru-RU" sz="1400" dirty="0">
                <a:latin typeface="Book Antiqua" pitchFamily="18" charset="0"/>
              </a:rPr>
              <a:t> система разноуровневых мероприятий </a:t>
            </a:r>
          </a:p>
          <a:p>
            <a:pPr algn="ctr">
              <a:buFontTx/>
              <a:buChar char="-"/>
            </a:pPr>
            <a:r>
              <a:rPr lang="ru-RU" sz="1400" dirty="0">
                <a:latin typeface="Book Antiqua" pitchFamily="18" charset="0"/>
              </a:rPr>
              <a:t> учёт достижений обучающихся и тьюторская поддержка</a:t>
            </a:r>
          </a:p>
          <a:p>
            <a:pPr algn="ctr">
              <a:buFontTx/>
              <a:buChar char="-"/>
            </a:pPr>
            <a:endParaRPr lang="ru-RU" sz="1050" dirty="0">
              <a:latin typeface="Book Antiqua" pitchFamily="18" charset="0"/>
            </a:endParaRPr>
          </a:p>
        </p:txBody>
      </p:sp>
      <p:grpSp>
        <p:nvGrpSpPr>
          <p:cNvPr id="9" name="Группа 8"/>
          <p:cNvGrpSpPr/>
          <p:nvPr/>
        </p:nvGrpSpPr>
        <p:grpSpPr>
          <a:xfrm>
            <a:off x="47328" y="64311"/>
            <a:ext cx="1296144" cy="1348466"/>
            <a:chOff x="0" y="161391"/>
            <a:chExt cx="1043608" cy="1179377"/>
          </a:xfrm>
        </p:grpSpPr>
        <p:sp>
          <p:nvSpPr>
            <p:cNvPr id="10" name="Заголовок 1">
              <a:extLst>
                <a:ext uri="{FF2B5EF4-FFF2-40B4-BE49-F238E27FC236}">
                  <a16:creationId xmlns:a16="http://schemas.microsoft.com/office/drawing/2014/main" xmlns="" id="{8B713705-5AE7-47F0-A778-22231993419C}"/>
                </a:ext>
              </a:extLst>
            </p:cNvPr>
            <p:cNvSpPr txBox="1">
              <a:spLocks/>
            </p:cNvSpPr>
            <p:nvPr/>
          </p:nvSpPr>
          <p:spPr>
            <a:xfrm>
              <a:off x="0" y="854274"/>
              <a:ext cx="1043608" cy="4864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Ярославская </a:t>
              </a:r>
            </a:p>
            <a:p>
              <a:r>
                <a:rPr lang="ru-RU"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область</a:t>
              </a:r>
              <a:endParaRPr lang="ru-RU"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Рисунок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6462" y="161391"/>
              <a:ext cx="790684" cy="692883"/>
            </a:xfrm>
            <a:prstGeom prst="rect">
              <a:avLst/>
            </a:prstGeom>
          </p:spPr>
        </p:pic>
        <p:pic>
          <p:nvPicPr>
            <p:cNvPr id="12" name="Рисунок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536" y="395537"/>
              <a:ext cx="288032" cy="288032"/>
            </a:xfrm>
            <a:prstGeom prst="rect">
              <a:avLst/>
            </a:prstGeom>
          </p:spPr>
        </p:pic>
      </p:grpSp>
    </p:spTree>
    <p:extLst>
      <p:ext uri="{BB962C8B-B14F-4D97-AF65-F5344CB8AC3E}">
        <p14:creationId xmlns:p14="http://schemas.microsoft.com/office/powerpoint/2010/main" val="414463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
                                            <p:graphicEl>
                                              <a:dgm id="{79367DCB-E796-44B3-BD9D-F38D5470EE2C}"/>
                                            </p:graphicEl>
                                          </p:spTgt>
                                        </p:tgtEl>
                                        <p:attrNameLst>
                                          <p:attrName>style.visibility</p:attrName>
                                        </p:attrNameLst>
                                      </p:cBhvr>
                                      <p:to>
                                        <p:strVal val="visible"/>
                                      </p:to>
                                    </p:set>
                                    <p:animEffect transition="in" filter="wipe(down)">
                                      <p:cBhvr>
                                        <p:cTn id="15" dur="500"/>
                                        <p:tgtEl>
                                          <p:spTgt spid="19">
                                            <p:graphicEl>
                                              <a:dgm id="{79367DCB-E796-44B3-BD9D-F38D5470EE2C}"/>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graphicEl>
                                              <a:dgm id="{F59D380D-EED9-44BB-A92F-9FBE16CD7038}"/>
                                            </p:graphicEl>
                                          </p:spTgt>
                                        </p:tgtEl>
                                        <p:attrNameLst>
                                          <p:attrName>style.visibility</p:attrName>
                                        </p:attrNameLst>
                                      </p:cBhvr>
                                      <p:to>
                                        <p:strVal val="visible"/>
                                      </p:to>
                                    </p:set>
                                    <p:animEffect transition="in" filter="wipe(down)">
                                      <p:cBhvr>
                                        <p:cTn id="18" dur="500"/>
                                        <p:tgtEl>
                                          <p:spTgt spid="19">
                                            <p:graphicEl>
                                              <a:dgm id="{F59D380D-EED9-44BB-A92F-9FBE16CD7038}"/>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graphicEl>
                                              <a:dgm id="{A0522C29-0CA4-46D7-BAD3-05FD524C94B7}"/>
                                            </p:graphicEl>
                                          </p:spTgt>
                                        </p:tgtEl>
                                        <p:attrNameLst>
                                          <p:attrName>style.visibility</p:attrName>
                                        </p:attrNameLst>
                                      </p:cBhvr>
                                      <p:to>
                                        <p:strVal val="visible"/>
                                      </p:to>
                                    </p:set>
                                    <p:animEffect transition="in" filter="wipe(down)">
                                      <p:cBhvr>
                                        <p:cTn id="21" dur="500"/>
                                        <p:tgtEl>
                                          <p:spTgt spid="19">
                                            <p:graphicEl>
                                              <a:dgm id="{A0522C29-0CA4-46D7-BAD3-05FD524C94B7}"/>
                                            </p:graphic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9">
                                            <p:graphicEl>
                                              <a:dgm id="{EF7608EF-D81A-44C4-A945-FD1E784031AE}"/>
                                            </p:graphicEl>
                                          </p:spTgt>
                                        </p:tgtEl>
                                        <p:attrNameLst>
                                          <p:attrName>style.visibility</p:attrName>
                                        </p:attrNameLst>
                                      </p:cBhvr>
                                      <p:to>
                                        <p:strVal val="visible"/>
                                      </p:to>
                                    </p:set>
                                    <p:animEffect transition="in" filter="wipe(down)">
                                      <p:cBhvr>
                                        <p:cTn id="24" dur="500"/>
                                        <p:tgtEl>
                                          <p:spTgt spid="19">
                                            <p:graphicEl>
                                              <a:dgm id="{EF7608EF-D81A-44C4-A945-FD1E784031AE}"/>
                                            </p:graphic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9">
                                            <p:graphicEl>
                                              <a:dgm id="{76125D4C-326A-40F1-B287-DB9D1C68923C}"/>
                                            </p:graphicEl>
                                          </p:spTgt>
                                        </p:tgtEl>
                                        <p:attrNameLst>
                                          <p:attrName>style.visibility</p:attrName>
                                        </p:attrNameLst>
                                      </p:cBhvr>
                                      <p:to>
                                        <p:strVal val="visible"/>
                                      </p:to>
                                    </p:set>
                                    <p:animEffect transition="in" filter="wipe(down)">
                                      <p:cBhvr>
                                        <p:cTn id="27" dur="500"/>
                                        <p:tgtEl>
                                          <p:spTgt spid="19">
                                            <p:graphicEl>
                                              <a:dgm id="{76125D4C-326A-40F1-B287-DB9D1C68923C}"/>
                                            </p:graphic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9">
                                            <p:graphicEl>
                                              <a:dgm id="{75B76752-F9A6-477C-8E0E-0215C531AD35}"/>
                                            </p:graphicEl>
                                          </p:spTgt>
                                        </p:tgtEl>
                                        <p:attrNameLst>
                                          <p:attrName>style.visibility</p:attrName>
                                        </p:attrNameLst>
                                      </p:cBhvr>
                                      <p:to>
                                        <p:strVal val="visible"/>
                                      </p:to>
                                    </p:set>
                                    <p:animEffect transition="in" filter="wipe(down)">
                                      <p:cBhvr>
                                        <p:cTn id="30" dur="500"/>
                                        <p:tgtEl>
                                          <p:spTgt spid="19">
                                            <p:graphicEl>
                                              <a:dgm id="{75B76752-F9A6-477C-8E0E-0215C531AD35}"/>
                                            </p:graphic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9">
                                            <p:graphicEl>
                                              <a:dgm id="{A873BBDB-177F-4030-BA73-AEE61C5ECA69}"/>
                                            </p:graphicEl>
                                          </p:spTgt>
                                        </p:tgtEl>
                                        <p:attrNameLst>
                                          <p:attrName>style.visibility</p:attrName>
                                        </p:attrNameLst>
                                      </p:cBhvr>
                                      <p:to>
                                        <p:strVal val="visible"/>
                                      </p:to>
                                    </p:set>
                                    <p:animEffect transition="in" filter="wipe(down)">
                                      <p:cBhvr>
                                        <p:cTn id="33" dur="500"/>
                                        <p:tgtEl>
                                          <p:spTgt spid="19">
                                            <p:graphicEl>
                                              <a:dgm id="{A873BBDB-177F-4030-BA73-AEE61C5ECA69}"/>
                                            </p:graphic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9">
                                            <p:graphicEl>
                                              <a:dgm id="{667224D3-B76D-48B1-8896-4669E97D8B81}"/>
                                            </p:graphicEl>
                                          </p:spTgt>
                                        </p:tgtEl>
                                        <p:attrNameLst>
                                          <p:attrName>style.visibility</p:attrName>
                                        </p:attrNameLst>
                                      </p:cBhvr>
                                      <p:to>
                                        <p:strVal val="visible"/>
                                      </p:to>
                                    </p:set>
                                    <p:animEffect transition="in" filter="wipe(down)">
                                      <p:cBhvr>
                                        <p:cTn id="36" dur="500"/>
                                        <p:tgtEl>
                                          <p:spTgt spid="19">
                                            <p:graphicEl>
                                              <a:dgm id="{667224D3-B76D-48B1-8896-4669E97D8B81}"/>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9">
                                            <p:graphicEl>
                                              <a:dgm id="{F8613369-1774-46A2-8EC8-9175DD8D580A}"/>
                                            </p:graphicEl>
                                          </p:spTgt>
                                        </p:tgtEl>
                                        <p:attrNameLst>
                                          <p:attrName>style.visibility</p:attrName>
                                        </p:attrNameLst>
                                      </p:cBhvr>
                                      <p:to>
                                        <p:strVal val="visible"/>
                                      </p:to>
                                    </p:set>
                                    <p:animEffect transition="in" filter="wipe(down)">
                                      <p:cBhvr>
                                        <p:cTn id="39" dur="500"/>
                                        <p:tgtEl>
                                          <p:spTgt spid="19">
                                            <p:graphicEl>
                                              <a:dgm id="{F8613369-1774-46A2-8EC8-9175DD8D580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2">
                                            <p:bg/>
                                          </p:spTgt>
                                        </p:tgtEl>
                                        <p:attrNameLst>
                                          <p:attrName>style.visibility</p:attrName>
                                        </p:attrNameLst>
                                      </p:cBhvr>
                                      <p:to>
                                        <p:strVal val="visible"/>
                                      </p:to>
                                    </p:set>
                                    <p:animEffect transition="in" filter="wipe(down)">
                                      <p:cBhvr>
                                        <p:cTn id="44" dur="500"/>
                                        <p:tgtEl>
                                          <p:spTgt spid="22">
                                            <p:bg/>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wipe(down)">
                                      <p:cBhvr>
                                        <p:cTn id="47" dur="500"/>
                                        <p:tgtEl>
                                          <p:spTgt spid="22">
                                            <p:txEl>
                                              <p:pRg st="0" end="0"/>
                                            </p:tx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2">
                                            <p:txEl>
                                              <p:pRg st="1" end="1"/>
                                            </p:txEl>
                                          </p:spTgt>
                                        </p:tgtEl>
                                        <p:attrNameLst>
                                          <p:attrName>style.visibility</p:attrName>
                                        </p:attrNameLst>
                                      </p:cBhvr>
                                      <p:to>
                                        <p:strVal val="visible"/>
                                      </p:to>
                                    </p:set>
                                    <p:animEffect transition="in" filter="wipe(down)">
                                      <p:cBhvr>
                                        <p:cTn id="50" dur="500"/>
                                        <p:tgtEl>
                                          <p:spTgt spid="22">
                                            <p:txEl>
                                              <p:pRg st="1" end="1"/>
                                            </p:tx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3">
                                            <p:bg/>
                                          </p:spTgt>
                                        </p:tgtEl>
                                        <p:attrNameLst>
                                          <p:attrName>style.visibility</p:attrName>
                                        </p:attrNameLst>
                                      </p:cBhvr>
                                      <p:to>
                                        <p:strVal val="visible"/>
                                      </p:to>
                                    </p:set>
                                    <p:animEffect transition="in" filter="wipe(down)">
                                      <p:cBhvr>
                                        <p:cTn id="53" dur="500"/>
                                        <p:tgtEl>
                                          <p:spTgt spid="23">
                                            <p:bg/>
                                          </p:spTgt>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3">
                                            <p:txEl>
                                              <p:pRg st="0" end="0"/>
                                            </p:txEl>
                                          </p:spTgt>
                                        </p:tgtEl>
                                        <p:attrNameLst>
                                          <p:attrName>style.visibility</p:attrName>
                                        </p:attrNameLst>
                                      </p:cBhvr>
                                      <p:to>
                                        <p:strVal val="visible"/>
                                      </p:to>
                                    </p:set>
                                    <p:animEffect transition="in" filter="wipe(down)">
                                      <p:cBhvr>
                                        <p:cTn id="56" dur="500"/>
                                        <p:tgtEl>
                                          <p:spTgt spid="23">
                                            <p:txEl>
                                              <p:pRg st="0" end="0"/>
                                            </p:txEl>
                                          </p:spTgt>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3">
                                            <p:txEl>
                                              <p:pRg st="1" end="1"/>
                                            </p:txEl>
                                          </p:spTgt>
                                        </p:tgtEl>
                                        <p:attrNameLst>
                                          <p:attrName>style.visibility</p:attrName>
                                        </p:attrNameLst>
                                      </p:cBhvr>
                                      <p:to>
                                        <p:strVal val="visible"/>
                                      </p:to>
                                    </p:set>
                                    <p:animEffect transition="in" filter="wipe(down)">
                                      <p:cBhvr>
                                        <p:cTn id="59" dur="500"/>
                                        <p:tgtEl>
                                          <p:spTgt spid="23">
                                            <p:txEl>
                                              <p:pRg st="1" end="1"/>
                                            </p:txEl>
                                          </p:spTgt>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3">
                                            <p:txEl>
                                              <p:pRg st="2" end="2"/>
                                            </p:txEl>
                                          </p:spTgt>
                                        </p:tgtEl>
                                        <p:attrNameLst>
                                          <p:attrName>style.visibility</p:attrName>
                                        </p:attrNameLst>
                                      </p:cBhvr>
                                      <p:to>
                                        <p:strVal val="visible"/>
                                      </p:to>
                                    </p:set>
                                    <p:animEffect transition="in" filter="wipe(down)">
                                      <p:cBhvr>
                                        <p:cTn id="62" dur="500"/>
                                        <p:tgtEl>
                                          <p:spTgt spid="23">
                                            <p:txEl>
                                              <p:pRg st="2" end="2"/>
                                            </p:txEl>
                                          </p:spTgt>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23">
                                            <p:txEl>
                                              <p:pRg st="3" end="3"/>
                                            </p:txEl>
                                          </p:spTgt>
                                        </p:tgtEl>
                                        <p:attrNameLst>
                                          <p:attrName>style.visibility</p:attrName>
                                        </p:attrNameLst>
                                      </p:cBhvr>
                                      <p:to>
                                        <p:strVal val="visible"/>
                                      </p:to>
                                    </p:set>
                                    <p:animEffect transition="in" filter="wipe(down)">
                                      <p:cBhvr>
                                        <p:cTn id="65" dur="500"/>
                                        <p:tgtEl>
                                          <p:spTgt spid="23">
                                            <p:txEl>
                                              <p:pRg st="3" end="3"/>
                                            </p:txEl>
                                          </p:spTgt>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23">
                                            <p:txEl>
                                              <p:pRg st="4" end="4"/>
                                            </p:txEl>
                                          </p:spTgt>
                                        </p:tgtEl>
                                        <p:attrNameLst>
                                          <p:attrName>style.visibility</p:attrName>
                                        </p:attrNameLst>
                                      </p:cBhvr>
                                      <p:to>
                                        <p:strVal val="visible"/>
                                      </p:to>
                                    </p:set>
                                    <p:animEffect transition="in" filter="wipe(down)">
                                      <p:cBhvr>
                                        <p:cTn id="68" dur="500"/>
                                        <p:tgtEl>
                                          <p:spTgt spid="23">
                                            <p:txEl>
                                              <p:pRg st="4" end="4"/>
                                            </p:txEl>
                                          </p:spTgt>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5">
                                            <p:bg/>
                                          </p:spTgt>
                                        </p:tgtEl>
                                        <p:attrNameLst>
                                          <p:attrName>style.visibility</p:attrName>
                                        </p:attrNameLst>
                                      </p:cBhvr>
                                      <p:to>
                                        <p:strVal val="visible"/>
                                      </p:to>
                                    </p:set>
                                    <p:animEffect transition="in" filter="wipe(down)">
                                      <p:cBhvr>
                                        <p:cTn id="71" dur="500"/>
                                        <p:tgtEl>
                                          <p:spTgt spid="25">
                                            <p:bg/>
                                          </p:spTgt>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25">
                                            <p:txEl>
                                              <p:pRg st="0" end="0"/>
                                            </p:txEl>
                                          </p:spTgt>
                                        </p:tgtEl>
                                        <p:attrNameLst>
                                          <p:attrName>style.visibility</p:attrName>
                                        </p:attrNameLst>
                                      </p:cBhvr>
                                      <p:to>
                                        <p:strVal val="visible"/>
                                      </p:to>
                                    </p:set>
                                    <p:animEffect transition="in" filter="wipe(down)">
                                      <p:cBhvr>
                                        <p:cTn id="74" dur="500"/>
                                        <p:tgtEl>
                                          <p:spTgt spid="25">
                                            <p:txEl>
                                              <p:pRg st="0" end="0"/>
                                            </p:txEl>
                                          </p:spTgt>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25">
                                            <p:txEl>
                                              <p:pRg st="1" end="1"/>
                                            </p:txEl>
                                          </p:spTgt>
                                        </p:tgtEl>
                                        <p:attrNameLst>
                                          <p:attrName>style.visibility</p:attrName>
                                        </p:attrNameLst>
                                      </p:cBhvr>
                                      <p:to>
                                        <p:strVal val="visible"/>
                                      </p:to>
                                    </p:set>
                                    <p:animEffect transition="in" filter="wipe(down)">
                                      <p:cBhvr>
                                        <p:cTn id="77" dur="500"/>
                                        <p:tgtEl>
                                          <p:spTgt spid="25">
                                            <p:txEl>
                                              <p:pRg st="1" end="1"/>
                                            </p:txEl>
                                          </p:spTgt>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24">
                                            <p:bg/>
                                          </p:spTgt>
                                        </p:tgtEl>
                                        <p:attrNameLst>
                                          <p:attrName>style.visibility</p:attrName>
                                        </p:attrNameLst>
                                      </p:cBhvr>
                                      <p:to>
                                        <p:strVal val="visible"/>
                                      </p:to>
                                    </p:set>
                                    <p:animEffect transition="in" filter="wipe(down)">
                                      <p:cBhvr>
                                        <p:cTn id="80" dur="500"/>
                                        <p:tgtEl>
                                          <p:spTgt spid="24">
                                            <p:bg/>
                                          </p:spTgt>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24">
                                            <p:txEl>
                                              <p:pRg st="0" end="0"/>
                                            </p:txEl>
                                          </p:spTgt>
                                        </p:tgtEl>
                                        <p:attrNameLst>
                                          <p:attrName>style.visibility</p:attrName>
                                        </p:attrNameLst>
                                      </p:cBhvr>
                                      <p:to>
                                        <p:strVal val="visible"/>
                                      </p:to>
                                    </p:set>
                                    <p:animEffect transition="in" filter="wipe(down)">
                                      <p:cBhvr>
                                        <p:cTn id="83" dur="500"/>
                                        <p:tgtEl>
                                          <p:spTgt spid="24">
                                            <p:txEl>
                                              <p:pRg st="0" end="0"/>
                                            </p:txEl>
                                          </p:spTgt>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4">
                                            <p:txEl>
                                              <p:pRg st="1" end="1"/>
                                            </p:txEl>
                                          </p:spTgt>
                                        </p:tgtEl>
                                        <p:attrNameLst>
                                          <p:attrName>style.visibility</p:attrName>
                                        </p:attrNameLst>
                                      </p:cBhvr>
                                      <p:to>
                                        <p:strVal val="visible"/>
                                      </p:to>
                                    </p:set>
                                    <p:animEffect transition="in" filter="wipe(down)">
                                      <p:cBhvr>
                                        <p:cTn id="86" dur="500"/>
                                        <p:tgtEl>
                                          <p:spTgt spid="24">
                                            <p:txEl>
                                              <p:pRg st="1" end="1"/>
                                            </p:txEl>
                                          </p:spTgt>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24">
                                            <p:txEl>
                                              <p:pRg st="2" end="2"/>
                                            </p:txEl>
                                          </p:spTgt>
                                        </p:tgtEl>
                                        <p:attrNameLst>
                                          <p:attrName>style.visibility</p:attrName>
                                        </p:attrNameLst>
                                      </p:cBhvr>
                                      <p:to>
                                        <p:strVal val="visible"/>
                                      </p:to>
                                    </p:set>
                                    <p:animEffect transition="in" filter="wipe(down)">
                                      <p:cBhvr>
                                        <p:cTn id="89"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Graphic spid="19" grpId="0">
        <p:bldSub>
          <a:bldDgm/>
        </p:bldSub>
      </p:bldGraphic>
      <p:bldP spid="22" grpId="0" build="allAtOnce" animBg="1"/>
      <p:bldP spid="23" grpId="0" build="allAtOnce" animBg="1"/>
      <p:bldP spid="24" grpId="0" build="allAtOnce" animBg="1"/>
      <p:bldP spid="25"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3498" y="0"/>
            <a:ext cx="10489166" cy="1052736"/>
          </a:xfrm>
        </p:spPr>
        <p:txBody>
          <a:bodyPr>
            <a:normAutofit/>
          </a:bodyPr>
          <a:lstStyle/>
          <a:p>
            <a:pPr algn="ctr"/>
            <a:r>
              <a:rPr lang="ru-RU" dirty="0" smtClean="0">
                <a:solidFill>
                  <a:srgbClr val="0070C0"/>
                </a:solidFill>
              </a:rPr>
              <a:t>Персонифицированное дополнительное образование детей Ярославской области</a:t>
            </a:r>
            <a:endParaRPr lang="ru-RU" dirty="0">
              <a:solidFill>
                <a:srgbClr val="0070C0"/>
              </a:solidFill>
            </a:endParaRPr>
          </a:p>
        </p:txBody>
      </p:sp>
      <p:grpSp>
        <p:nvGrpSpPr>
          <p:cNvPr id="4" name="Группа 3"/>
          <p:cNvGrpSpPr/>
          <p:nvPr/>
        </p:nvGrpSpPr>
        <p:grpSpPr>
          <a:xfrm>
            <a:off x="47328" y="64311"/>
            <a:ext cx="1296144" cy="1348466"/>
            <a:chOff x="0" y="161391"/>
            <a:chExt cx="1043608" cy="1179377"/>
          </a:xfrm>
        </p:grpSpPr>
        <p:sp>
          <p:nvSpPr>
            <p:cNvPr id="5" name="Заголовок 1">
              <a:extLst>
                <a:ext uri="{FF2B5EF4-FFF2-40B4-BE49-F238E27FC236}">
                  <a16:creationId xmlns:a16="http://schemas.microsoft.com/office/drawing/2014/main" xmlns="" id="{8B713705-5AE7-47F0-A778-22231993419C}"/>
                </a:ext>
              </a:extLst>
            </p:cNvPr>
            <p:cNvSpPr txBox="1">
              <a:spLocks/>
            </p:cNvSpPr>
            <p:nvPr/>
          </p:nvSpPr>
          <p:spPr>
            <a:xfrm>
              <a:off x="0" y="854274"/>
              <a:ext cx="1043608" cy="4864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Ярославская </a:t>
              </a:r>
            </a:p>
            <a:p>
              <a:r>
                <a:rPr lang="ru-RU"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область</a:t>
              </a:r>
              <a:endParaRPr lang="ru-RU"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462" y="161391"/>
              <a:ext cx="790684" cy="692883"/>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95537"/>
              <a:ext cx="288032" cy="288032"/>
            </a:xfrm>
            <a:prstGeom prst="rect">
              <a:avLst/>
            </a:prstGeom>
          </p:spPr>
        </p:pic>
      </p:grpSp>
      <p:graphicFrame>
        <p:nvGraphicFramePr>
          <p:cNvPr id="8" name="Схема 7"/>
          <p:cNvGraphicFramePr/>
          <p:nvPr>
            <p:extLst>
              <p:ext uri="{D42A27DB-BD31-4B8C-83A1-F6EECF244321}">
                <p14:modId xmlns:p14="http://schemas.microsoft.com/office/powerpoint/2010/main" val="2556742361"/>
              </p:ext>
            </p:extLst>
          </p:nvPr>
        </p:nvGraphicFramePr>
        <p:xfrm>
          <a:off x="1775520" y="1124744"/>
          <a:ext cx="9985109" cy="5616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7936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C35EFF85-51B8-4298-BD3E-35BDFA9EE2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5440" y="171672"/>
            <a:ext cx="758153" cy="665040"/>
          </a:xfrm>
          <a:prstGeom prst="rect">
            <a:avLst/>
          </a:prstGeom>
        </p:spPr>
      </p:pic>
      <p:sp>
        <p:nvSpPr>
          <p:cNvPr id="9" name="Заголовок 1">
            <a:extLst>
              <a:ext uri="{FF2B5EF4-FFF2-40B4-BE49-F238E27FC236}">
                <a16:creationId xmlns:a16="http://schemas.microsoft.com/office/drawing/2014/main" xmlns="" id="{8B713705-5AE7-47F0-A778-22231993419C}"/>
              </a:ext>
            </a:extLst>
          </p:cNvPr>
          <p:cNvSpPr txBox="1">
            <a:spLocks/>
          </p:cNvSpPr>
          <p:nvPr/>
        </p:nvSpPr>
        <p:spPr>
          <a:xfrm>
            <a:off x="1995892" y="1808927"/>
            <a:ext cx="1043608" cy="4864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800" dirty="0">
                <a:solidFill>
                  <a:schemeClr val="bg1"/>
                </a:solidFill>
                <a:latin typeface="Verdana" panose="020B0604030504040204" pitchFamily="34" charset="0"/>
                <a:ea typeface="Verdana" panose="020B0604030504040204" pitchFamily="34" charset="0"/>
                <a:cs typeface="Verdana" panose="020B0604030504040204" pitchFamily="34" charset="0"/>
              </a:rPr>
              <a:t>Ярославская область</a:t>
            </a:r>
          </a:p>
        </p:txBody>
      </p:sp>
      <p:sp>
        <p:nvSpPr>
          <p:cNvPr id="11" name="Подзаголовок 2">
            <a:extLst>
              <a:ext uri="{FF2B5EF4-FFF2-40B4-BE49-F238E27FC236}">
                <a16:creationId xmlns:a16="http://schemas.microsoft.com/office/drawing/2014/main" xmlns="" id="{F8D81A7C-50E5-49A3-ACAB-7C0DBBD1CC7B}"/>
              </a:ext>
            </a:extLst>
          </p:cNvPr>
          <p:cNvSpPr txBox="1">
            <a:spLocks/>
          </p:cNvSpPr>
          <p:nvPr/>
        </p:nvSpPr>
        <p:spPr>
          <a:xfrm>
            <a:off x="1519486" y="6381328"/>
            <a:ext cx="1037184" cy="5139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fld id="{68EAA698-8CFB-494C-A102-91D285F30903}" type="slidenum">
              <a:rPr lang="ru-RU" sz="1200">
                <a:solidFill>
                  <a:schemeClr val="bg1"/>
                </a:solidFill>
                <a:latin typeface="Verdana" panose="020B0604030504040204" pitchFamily="34" charset="0"/>
                <a:ea typeface="Verdana" panose="020B0604030504040204" pitchFamily="34" charset="0"/>
                <a:cs typeface="Verdana" panose="020B0604030504040204" pitchFamily="34" charset="0"/>
              </a:rPr>
              <a:pPr marL="0" indent="0" algn="ctr">
                <a:buNone/>
              </a:pPr>
              <a:t>5</a:t>
            </a:fld>
            <a:endParaRPr lang="ru-RU"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Содержимое 2">
            <a:extLst>
              <a:ext uri="{FF2B5EF4-FFF2-40B4-BE49-F238E27FC236}">
                <a16:creationId xmlns:a16="http://schemas.microsoft.com/office/drawing/2014/main" xmlns="" id="{470ECFA2-53B1-424E-A050-6192C53D48BB}"/>
              </a:ext>
            </a:extLst>
          </p:cNvPr>
          <p:cNvSpPr txBox="1">
            <a:spLocks/>
          </p:cNvSpPr>
          <p:nvPr/>
        </p:nvSpPr>
        <p:spPr>
          <a:xfrm>
            <a:off x="2855640" y="1340768"/>
            <a:ext cx="7272808"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ru-RU" dirty="0"/>
          </a:p>
        </p:txBody>
      </p:sp>
      <p:sp>
        <p:nvSpPr>
          <p:cNvPr id="13" name="Содержимое 2">
            <a:extLst>
              <a:ext uri="{FF2B5EF4-FFF2-40B4-BE49-F238E27FC236}">
                <a16:creationId xmlns:a16="http://schemas.microsoft.com/office/drawing/2014/main" xmlns="" id="{0A808D93-0077-4C26-A6B8-AE485AA9AC9E}"/>
              </a:ext>
            </a:extLst>
          </p:cNvPr>
          <p:cNvSpPr txBox="1">
            <a:spLocks/>
          </p:cNvSpPr>
          <p:nvPr/>
        </p:nvSpPr>
        <p:spPr>
          <a:xfrm>
            <a:off x="2855640" y="171672"/>
            <a:ext cx="7272808" cy="980592"/>
          </a:xfrm>
          <a:prstGeom prst="rect">
            <a:avLst/>
          </a:prstGeom>
        </p:spPr>
        <p:txBody>
          <a:bodyPr vert="horz" lIns="91440" tIns="45720" rIns="91440" bIns="45720" rtlCol="0" anchor="ctr" anchorCtr="0">
            <a:noAutofit/>
          </a:bodyPr>
          <a:lstStyle>
            <a:lvl1pPr marL="342900" indent="-34290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ru-RU" sz="2400" dirty="0">
              <a:solidFill>
                <a:srgbClr val="1C75BC"/>
              </a:solidFill>
            </a:endParaRPr>
          </a:p>
        </p:txBody>
      </p:sp>
      <p:sp>
        <p:nvSpPr>
          <p:cNvPr id="2" name="Заголовок 1"/>
          <p:cNvSpPr>
            <a:spLocks noGrp="1"/>
          </p:cNvSpPr>
          <p:nvPr>
            <p:ph type="title"/>
          </p:nvPr>
        </p:nvSpPr>
        <p:spPr>
          <a:xfrm>
            <a:off x="1519486" y="192094"/>
            <a:ext cx="10553178" cy="833122"/>
          </a:xfrm>
          <a:ln>
            <a:solidFill>
              <a:schemeClr val="bg1"/>
            </a:solidFill>
          </a:ln>
        </p:spPr>
        <p:txBody>
          <a:bodyPr>
            <a:normAutofit/>
          </a:bodyPr>
          <a:lstStyle/>
          <a:p>
            <a:pPr algn="ctr"/>
            <a:r>
              <a:rPr lang="ru-RU" sz="2200" b="1" dirty="0" smtClean="0">
                <a:solidFill>
                  <a:srgbClr val="0070C0"/>
                </a:solidFill>
              </a:rPr>
              <a:t>НПА на Федеральном уровне</a:t>
            </a:r>
            <a:endParaRPr lang="ru-RU" sz="2200" b="1" dirty="0">
              <a:solidFill>
                <a:srgbClr val="0070C0"/>
              </a:solidFill>
            </a:endParaRPr>
          </a:p>
        </p:txBody>
      </p:sp>
      <p:sp>
        <p:nvSpPr>
          <p:cNvPr id="3" name="Объект 2"/>
          <p:cNvSpPr>
            <a:spLocks noGrp="1"/>
          </p:cNvSpPr>
          <p:nvPr>
            <p:ph idx="1"/>
          </p:nvPr>
        </p:nvSpPr>
        <p:spPr>
          <a:xfrm>
            <a:off x="2023542" y="1834829"/>
            <a:ext cx="9545066" cy="2149704"/>
          </a:xfrm>
        </p:spPr>
        <p:txBody>
          <a:bodyPr>
            <a:normAutofit/>
          </a:bodyPr>
          <a:lstStyle/>
          <a:p>
            <a:pPr marL="540000" lvl="1" indent="-457200" algn="just">
              <a:buAutoNum type="arabicParenR"/>
            </a:pPr>
            <a:r>
              <a:rPr lang="ru-RU" sz="2000" dirty="0" smtClean="0">
                <a:latin typeface="Times New Roman" panose="02020603050405020304" pitchFamily="18" charset="0"/>
                <a:cs typeface="Times New Roman" panose="02020603050405020304" pitchFamily="18" charset="0"/>
              </a:rPr>
              <a:t>Федеральный проект «Успех каждого ребенка»</a:t>
            </a:r>
          </a:p>
          <a:p>
            <a:pPr marL="540000" lvl="1" indent="-457200" algn="just">
              <a:buAutoNum type="arabicParenR"/>
            </a:pPr>
            <a:r>
              <a:rPr lang="ru-RU" sz="2000" dirty="0" smtClean="0">
                <a:latin typeface="Times New Roman" panose="02020603050405020304" pitchFamily="18" charset="0"/>
                <a:cs typeface="Times New Roman" panose="02020603050405020304" pitchFamily="18" charset="0"/>
              </a:rPr>
              <a:t>Приоритетный проект «Доступное дополнительное образование для детей»</a:t>
            </a:r>
            <a:endParaRPr lang="ru-RU" sz="2000" dirty="0">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4"/>
          <a:stretch>
            <a:fillRect/>
          </a:stretch>
        </p:blipFill>
        <p:spPr>
          <a:xfrm>
            <a:off x="8138930" y="4794146"/>
            <a:ext cx="2448272" cy="2041963"/>
          </a:xfrm>
          <a:prstGeom prst="rect">
            <a:avLst/>
          </a:prstGeom>
        </p:spPr>
      </p:pic>
      <p:pic>
        <p:nvPicPr>
          <p:cNvPr id="15" name="Рисунок 14"/>
          <p:cNvPicPr>
            <a:picLocks noChangeAspect="1"/>
          </p:cNvPicPr>
          <p:nvPr/>
        </p:nvPicPr>
        <p:blipFill>
          <a:blip r:embed="rId5"/>
          <a:stretch>
            <a:fillRect/>
          </a:stretch>
        </p:blipFill>
        <p:spPr>
          <a:xfrm>
            <a:off x="2411000" y="4495573"/>
            <a:ext cx="4718592" cy="2201307"/>
          </a:xfrm>
          <a:prstGeom prst="rect">
            <a:avLst/>
          </a:prstGeom>
        </p:spPr>
      </p:pic>
      <p:grpSp>
        <p:nvGrpSpPr>
          <p:cNvPr id="16" name="Группа 15"/>
          <p:cNvGrpSpPr/>
          <p:nvPr/>
        </p:nvGrpSpPr>
        <p:grpSpPr>
          <a:xfrm>
            <a:off x="17637" y="116632"/>
            <a:ext cx="1296144" cy="1348466"/>
            <a:chOff x="0" y="161391"/>
            <a:chExt cx="1043608" cy="1179377"/>
          </a:xfrm>
        </p:grpSpPr>
        <p:sp>
          <p:nvSpPr>
            <p:cNvPr id="17" name="Заголовок 1">
              <a:extLst>
                <a:ext uri="{FF2B5EF4-FFF2-40B4-BE49-F238E27FC236}">
                  <a16:creationId xmlns:a16="http://schemas.microsoft.com/office/drawing/2014/main" xmlns="" id="{8B713705-5AE7-47F0-A778-22231993419C}"/>
                </a:ext>
              </a:extLst>
            </p:cNvPr>
            <p:cNvSpPr txBox="1">
              <a:spLocks/>
            </p:cNvSpPr>
            <p:nvPr/>
          </p:nvSpPr>
          <p:spPr>
            <a:xfrm>
              <a:off x="0" y="854274"/>
              <a:ext cx="1043608" cy="4864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Ярославская </a:t>
              </a:r>
            </a:p>
            <a:p>
              <a:r>
                <a:rPr lang="ru-RU"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область</a:t>
              </a:r>
              <a:endParaRPr lang="ru-RU"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8" name="Рисунок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462" y="161391"/>
              <a:ext cx="790684" cy="692883"/>
            </a:xfrm>
            <a:prstGeom prst="rect">
              <a:avLst/>
            </a:prstGeom>
          </p:spPr>
        </p:pic>
        <p:pic>
          <p:nvPicPr>
            <p:cNvPr id="19" name="Рисунок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5536" y="395537"/>
              <a:ext cx="288032" cy="288032"/>
            </a:xfrm>
            <a:prstGeom prst="rect">
              <a:avLst/>
            </a:prstGeom>
          </p:spPr>
        </p:pic>
      </p:grpSp>
    </p:spTree>
    <p:extLst>
      <p:ext uri="{BB962C8B-B14F-4D97-AF65-F5344CB8AC3E}">
        <p14:creationId xmlns:p14="http://schemas.microsoft.com/office/powerpoint/2010/main" val="488626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88088" y="169393"/>
            <a:ext cx="4104456" cy="562074"/>
          </a:xfrm>
        </p:spPr>
        <p:txBody>
          <a:bodyPr>
            <a:noAutofit/>
          </a:bodyPr>
          <a:lstStyle/>
          <a:p>
            <a:pPr algn="ctr"/>
            <a:r>
              <a:rPr lang="ru-RU" sz="2000" b="1" dirty="0">
                <a:solidFill>
                  <a:srgbClr val="0070C0"/>
                </a:solidFill>
              </a:rPr>
              <a:t>Федеральный проект </a:t>
            </a:r>
          </a:p>
        </p:txBody>
      </p:sp>
      <p:pic>
        <p:nvPicPr>
          <p:cNvPr id="10" name="Рисунок 9"/>
          <p:cNvPicPr>
            <a:picLocks noChangeAspect="1"/>
          </p:cNvPicPr>
          <p:nvPr/>
        </p:nvPicPr>
        <p:blipFill>
          <a:blip r:embed="rId2"/>
          <a:stretch>
            <a:fillRect/>
          </a:stretch>
        </p:blipFill>
        <p:spPr>
          <a:xfrm>
            <a:off x="7104112" y="620688"/>
            <a:ext cx="3600400" cy="2545482"/>
          </a:xfrm>
          <a:prstGeom prst="rect">
            <a:avLst/>
          </a:prstGeom>
        </p:spPr>
      </p:pic>
      <p:sp>
        <p:nvSpPr>
          <p:cNvPr id="3" name="Объект 2"/>
          <p:cNvSpPr>
            <a:spLocks noGrp="1"/>
          </p:cNvSpPr>
          <p:nvPr>
            <p:ph idx="1"/>
          </p:nvPr>
        </p:nvSpPr>
        <p:spPr>
          <a:xfrm>
            <a:off x="6384032" y="2780928"/>
            <a:ext cx="5688632" cy="3960440"/>
          </a:xfrm>
        </p:spPr>
        <p:txBody>
          <a:bodyPr>
            <a:normAutofit/>
          </a:bodyPr>
          <a:lstStyle/>
          <a:p>
            <a:pPr marL="0" indent="0" algn="just">
              <a:buNone/>
            </a:pPr>
            <a:r>
              <a:rPr lang="ru-RU" sz="2000" dirty="0"/>
              <a:t>Обеспечение к 2024 году для детей в возрасте от 5 до 18 лет доступных и качественных условий для воспитания гармонично развитой и социально ответственной личности путем увеличения охвата детей дополнительным образованием до 80 %, обновления содержания и методов дополнительного образования детей, развития кадрового потенциала и модернизации инфраструктуры системы дополнительного образования детей</a:t>
            </a:r>
            <a:endParaRPr lang="ru-RU" dirty="0"/>
          </a:p>
        </p:txBody>
      </p:sp>
      <p:pic>
        <p:nvPicPr>
          <p:cNvPr id="12" name="Рисунок 11"/>
          <p:cNvPicPr>
            <a:picLocks noChangeAspect="1"/>
          </p:cNvPicPr>
          <p:nvPr/>
        </p:nvPicPr>
        <p:blipFill>
          <a:blip r:embed="rId3"/>
          <a:stretch>
            <a:fillRect/>
          </a:stretch>
        </p:blipFill>
        <p:spPr>
          <a:xfrm>
            <a:off x="48198" y="32460"/>
            <a:ext cx="1298561" cy="1353429"/>
          </a:xfrm>
          <a:prstGeom prst="rect">
            <a:avLst/>
          </a:prstGeom>
        </p:spPr>
      </p:pic>
      <p:pic>
        <p:nvPicPr>
          <p:cNvPr id="11" name="Рисунок 10"/>
          <p:cNvPicPr>
            <a:picLocks noChangeAspect="1"/>
          </p:cNvPicPr>
          <p:nvPr/>
        </p:nvPicPr>
        <p:blipFill>
          <a:blip r:embed="rId4"/>
          <a:stretch>
            <a:fillRect/>
          </a:stretch>
        </p:blipFill>
        <p:spPr>
          <a:xfrm>
            <a:off x="1703512" y="121788"/>
            <a:ext cx="3744416" cy="2429173"/>
          </a:xfrm>
          <a:prstGeom prst="rect">
            <a:avLst/>
          </a:prstGeom>
        </p:spPr>
      </p:pic>
      <p:pic>
        <p:nvPicPr>
          <p:cNvPr id="13" name="Рисунок 12"/>
          <p:cNvPicPr>
            <a:picLocks noChangeAspect="1"/>
          </p:cNvPicPr>
          <p:nvPr/>
        </p:nvPicPr>
        <p:blipFill rotWithShape="1">
          <a:blip r:embed="rId5"/>
          <a:srcRect l="2257" t="15208" r="2150" b="17015"/>
          <a:stretch/>
        </p:blipFill>
        <p:spPr>
          <a:xfrm>
            <a:off x="1451483" y="2924944"/>
            <a:ext cx="4932549" cy="3256230"/>
          </a:xfrm>
          <a:prstGeom prst="rect">
            <a:avLst/>
          </a:prstGeom>
        </p:spPr>
      </p:pic>
    </p:spTree>
    <p:extLst>
      <p:ext uri="{BB962C8B-B14F-4D97-AF65-F5344CB8AC3E}">
        <p14:creationId xmlns:p14="http://schemas.microsoft.com/office/powerpoint/2010/main" val="824881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ПРИОРИТЕТНЫЙ ПРОЕКТ «ДОСТУПНОЕ ДОПОЛНИТЕЛЬНОЕ ОБРАЗОВАНИЕ ДЛЯ ДЕТЕ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456"/>
            <a:ext cx="9144000" cy="684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158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Прямоугольник 2"/>
          <p:cNvSpPr>
            <a:spLocks noChangeArrowheads="1"/>
          </p:cNvSpPr>
          <p:nvPr/>
        </p:nvSpPr>
        <p:spPr bwMode="auto">
          <a:xfrm>
            <a:off x="1847529" y="1484785"/>
            <a:ext cx="3811591" cy="830997"/>
          </a:xfrm>
          <a:prstGeom prst="rect">
            <a:avLst/>
          </a:prstGeom>
          <a:noFill/>
          <a:ln w="9525">
            <a:noFill/>
            <a:miter lim="800000"/>
            <a:headEnd/>
            <a:tailEnd/>
          </a:ln>
        </p:spPr>
        <p:txBody>
          <a:bodyPr wrap="square">
            <a:spAutoFit/>
          </a:bodyPr>
          <a:lstStyle/>
          <a:p>
            <a:pPr marL="0" lvl="2" algn="r"/>
            <a:r>
              <a:rPr lang="ru-RU" altLang="ru-RU" sz="1600" dirty="0">
                <a:latin typeface="Arial" pitchFamily="34" charset="0"/>
              </a:rPr>
              <a:t>Региональные системы дополнительного образования детей </a:t>
            </a:r>
            <a:r>
              <a:rPr lang="ru-RU" altLang="ru-RU" sz="1600" b="1" dirty="0">
                <a:latin typeface="Arial" pitchFamily="34" charset="0"/>
              </a:rPr>
              <a:t>нового типа</a:t>
            </a:r>
          </a:p>
        </p:txBody>
      </p:sp>
      <p:sp>
        <p:nvSpPr>
          <p:cNvPr id="39943" name="Прямоугольник 3"/>
          <p:cNvSpPr>
            <a:spLocks noChangeArrowheads="1"/>
          </p:cNvSpPr>
          <p:nvPr/>
        </p:nvSpPr>
        <p:spPr bwMode="auto">
          <a:xfrm>
            <a:off x="6672064" y="1412777"/>
            <a:ext cx="4263864" cy="1200329"/>
          </a:xfrm>
          <a:prstGeom prst="rect">
            <a:avLst/>
          </a:prstGeom>
          <a:noFill/>
          <a:ln w="9525">
            <a:noFill/>
            <a:miter lim="800000"/>
            <a:headEnd/>
            <a:tailEnd/>
          </a:ln>
        </p:spPr>
        <p:txBody>
          <a:bodyPr wrap="square">
            <a:spAutoFit/>
          </a:bodyPr>
          <a:lstStyle/>
          <a:p>
            <a:pPr marL="0" lvl="2"/>
            <a:r>
              <a:rPr lang="ru-RU" altLang="ru-RU" dirty="0">
                <a:latin typeface="Arial" pitchFamily="34" charset="0"/>
              </a:rPr>
              <a:t>Финансовая, методическая </a:t>
            </a:r>
            <a:br>
              <a:rPr lang="ru-RU" altLang="ru-RU" dirty="0">
                <a:latin typeface="Arial" pitchFamily="34" charset="0"/>
              </a:rPr>
            </a:br>
            <a:r>
              <a:rPr lang="ru-RU" altLang="ru-RU" dirty="0">
                <a:latin typeface="Arial" pitchFamily="34" charset="0"/>
              </a:rPr>
              <a:t>и организационная поддержка региональных «дорожных карт» </a:t>
            </a:r>
            <a:br>
              <a:rPr lang="ru-RU" altLang="ru-RU" dirty="0">
                <a:latin typeface="Arial" pitchFamily="34" charset="0"/>
              </a:rPr>
            </a:br>
            <a:r>
              <a:rPr lang="ru-RU" altLang="ru-RU" dirty="0">
                <a:latin typeface="Arial" pitchFamily="34" charset="0"/>
              </a:rPr>
              <a:t>и проектов</a:t>
            </a:r>
            <a:endParaRPr lang="ru-RU" altLang="ru-RU" b="1" dirty="0">
              <a:latin typeface="Arial" pitchFamily="34" charset="0"/>
            </a:endParaRPr>
          </a:p>
        </p:txBody>
      </p:sp>
      <p:sp>
        <p:nvSpPr>
          <p:cNvPr id="7" name="Овал 6"/>
          <p:cNvSpPr/>
          <p:nvPr/>
        </p:nvSpPr>
        <p:spPr>
          <a:xfrm>
            <a:off x="5663952" y="1628800"/>
            <a:ext cx="719138" cy="717550"/>
          </a:xfrm>
          <a:prstGeom prst="ellipse">
            <a:avLst/>
          </a:prstGeom>
          <a:solidFill>
            <a:srgbClr val="8E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dirty="0"/>
              <a:t>1</a:t>
            </a:r>
          </a:p>
        </p:txBody>
      </p:sp>
      <p:sp>
        <p:nvSpPr>
          <p:cNvPr id="39945" name="Прямоугольник 45"/>
          <p:cNvSpPr>
            <a:spLocks noChangeArrowheads="1"/>
          </p:cNvSpPr>
          <p:nvPr/>
        </p:nvSpPr>
        <p:spPr bwMode="auto">
          <a:xfrm>
            <a:off x="2063553" y="2732553"/>
            <a:ext cx="3595567" cy="830997"/>
          </a:xfrm>
          <a:prstGeom prst="rect">
            <a:avLst/>
          </a:prstGeom>
          <a:noFill/>
          <a:ln w="9525">
            <a:noFill/>
            <a:miter lim="800000"/>
            <a:headEnd/>
            <a:tailEnd/>
          </a:ln>
        </p:spPr>
        <p:txBody>
          <a:bodyPr wrap="square">
            <a:spAutoFit/>
          </a:bodyPr>
          <a:lstStyle/>
          <a:p>
            <a:pPr marL="0" lvl="2" algn="r"/>
            <a:r>
              <a:rPr lang="ru-RU" altLang="ru-RU" sz="1600" dirty="0">
                <a:latin typeface="Arial" pitchFamily="34" charset="0"/>
              </a:rPr>
              <a:t>Повышение </a:t>
            </a:r>
            <a:r>
              <a:rPr lang="ru-RU" altLang="ru-RU" sz="1600" b="1" dirty="0">
                <a:latin typeface="Arial" pitchFamily="34" charset="0"/>
              </a:rPr>
              <a:t>качества</a:t>
            </a:r>
            <a:r>
              <a:rPr lang="ru-RU" altLang="ru-RU" sz="1600" dirty="0">
                <a:latin typeface="Arial" pitchFamily="34" charset="0"/>
              </a:rPr>
              <a:t> дополнительного образования детей</a:t>
            </a:r>
            <a:endParaRPr lang="ru-RU" altLang="ru-RU" sz="1600" b="1" dirty="0">
              <a:latin typeface="Arial" pitchFamily="34" charset="0"/>
            </a:endParaRPr>
          </a:p>
        </p:txBody>
      </p:sp>
      <p:sp>
        <p:nvSpPr>
          <p:cNvPr id="48" name="Овал 47"/>
          <p:cNvSpPr/>
          <p:nvPr/>
        </p:nvSpPr>
        <p:spPr>
          <a:xfrm>
            <a:off x="5663953" y="2852937"/>
            <a:ext cx="720725" cy="719137"/>
          </a:xfrm>
          <a:prstGeom prst="ellipse">
            <a:avLst/>
          </a:prstGeom>
          <a:solidFill>
            <a:srgbClr val="8E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dirty="0"/>
              <a:t>2</a:t>
            </a:r>
          </a:p>
        </p:txBody>
      </p:sp>
      <p:sp>
        <p:nvSpPr>
          <p:cNvPr id="39947" name="Прямоугольник 7"/>
          <p:cNvSpPr>
            <a:spLocks noChangeArrowheads="1"/>
          </p:cNvSpPr>
          <p:nvPr/>
        </p:nvSpPr>
        <p:spPr bwMode="auto">
          <a:xfrm>
            <a:off x="6312025" y="2708920"/>
            <a:ext cx="4551201" cy="1477328"/>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ru-RU" altLang="ru-RU" dirty="0">
                <a:latin typeface="Arial" pitchFamily="34" charset="0"/>
              </a:rPr>
              <a:t>Независимая оценка качества</a:t>
            </a:r>
          </a:p>
          <a:p>
            <a:pPr marL="342900" indent="-342900">
              <a:buFont typeface="Arial" panose="020B0604020202020204" pitchFamily="34" charset="0"/>
              <a:buChar char="•"/>
            </a:pPr>
            <a:r>
              <a:rPr lang="ru-RU" altLang="ru-RU" dirty="0">
                <a:latin typeface="Arial" pitchFamily="34" charset="0"/>
              </a:rPr>
              <a:t>Привлечение частного сектора</a:t>
            </a:r>
          </a:p>
          <a:p>
            <a:pPr marL="342900" indent="-342900">
              <a:buFont typeface="Arial" panose="020B0604020202020204" pitchFamily="34" charset="0"/>
              <a:buChar char="•"/>
            </a:pPr>
            <a:r>
              <a:rPr lang="ru-RU" altLang="ru-RU" dirty="0">
                <a:latin typeface="Arial" pitchFamily="34" charset="0"/>
              </a:rPr>
              <a:t>Вовлечение организаций всех типов</a:t>
            </a:r>
          </a:p>
          <a:p>
            <a:pPr marL="342900" indent="-342900">
              <a:buFont typeface="Arial" panose="020B0604020202020204" pitchFamily="34" charset="0"/>
              <a:buChar char="•"/>
            </a:pPr>
            <a:r>
              <a:rPr lang="ru-RU" altLang="ru-RU" dirty="0">
                <a:latin typeface="Arial" pitchFamily="34" charset="0"/>
              </a:rPr>
              <a:t>Новые формы и содержание</a:t>
            </a:r>
          </a:p>
          <a:p>
            <a:pPr marL="342900" indent="-342900">
              <a:buFont typeface="Arial" panose="020B0604020202020204" pitchFamily="34" charset="0"/>
              <a:buChar char="•"/>
            </a:pPr>
            <a:endParaRPr lang="ru-RU" altLang="ru-RU" b="1" dirty="0">
              <a:latin typeface="Arial" pitchFamily="34" charset="0"/>
            </a:endParaRPr>
          </a:p>
        </p:txBody>
      </p:sp>
      <p:sp>
        <p:nvSpPr>
          <p:cNvPr id="49" name="Овал 48"/>
          <p:cNvSpPr/>
          <p:nvPr/>
        </p:nvSpPr>
        <p:spPr>
          <a:xfrm>
            <a:off x="5663308" y="4150022"/>
            <a:ext cx="720725" cy="719138"/>
          </a:xfrm>
          <a:prstGeom prst="ellipse">
            <a:avLst/>
          </a:prstGeom>
          <a:solidFill>
            <a:srgbClr val="8E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dirty="0"/>
              <a:t>3</a:t>
            </a:r>
          </a:p>
        </p:txBody>
      </p:sp>
      <p:sp>
        <p:nvSpPr>
          <p:cNvPr id="39949" name="Прямоугольник 8"/>
          <p:cNvSpPr>
            <a:spLocks noChangeArrowheads="1"/>
          </p:cNvSpPr>
          <p:nvPr/>
        </p:nvSpPr>
        <p:spPr bwMode="auto">
          <a:xfrm>
            <a:off x="2063553" y="4233283"/>
            <a:ext cx="3523559" cy="584775"/>
          </a:xfrm>
          <a:prstGeom prst="rect">
            <a:avLst/>
          </a:prstGeom>
          <a:noFill/>
          <a:ln w="9525">
            <a:noFill/>
            <a:miter lim="800000"/>
            <a:headEnd/>
            <a:tailEnd/>
          </a:ln>
        </p:spPr>
        <p:txBody>
          <a:bodyPr wrap="square">
            <a:spAutoFit/>
          </a:bodyPr>
          <a:lstStyle/>
          <a:p>
            <a:pPr algn="r"/>
            <a:r>
              <a:rPr lang="ru-RU" altLang="ru-RU" sz="1600" b="1" dirty="0">
                <a:latin typeface="Arial" pitchFamily="34" charset="0"/>
              </a:rPr>
              <a:t>Новые</a:t>
            </a:r>
            <a:r>
              <a:rPr lang="ru-RU" altLang="ru-RU" sz="1600" dirty="0">
                <a:latin typeface="Arial" pitchFamily="34" charset="0"/>
              </a:rPr>
              <a:t> организационные и финансовые </a:t>
            </a:r>
            <a:r>
              <a:rPr lang="ru-RU" altLang="ru-RU" sz="1600" b="1" dirty="0">
                <a:latin typeface="Arial" pitchFamily="34" charset="0"/>
              </a:rPr>
              <a:t>механизмы</a:t>
            </a:r>
          </a:p>
        </p:txBody>
      </p:sp>
      <p:sp>
        <p:nvSpPr>
          <p:cNvPr id="39950" name="Прямоугольник 10"/>
          <p:cNvSpPr>
            <a:spLocks noChangeArrowheads="1"/>
          </p:cNvSpPr>
          <p:nvPr/>
        </p:nvSpPr>
        <p:spPr bwMode="auto">
          <a:xfrm>
            <a:off x="6311170" y="4028872"/>
            <a:ext cx="4681375" cy="1200329"/>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ru-RU" altLang="ru-RU" dirty="0">
                <a:latin typeface="Arial" pitchFamily="34" charset="0"/>
              </a:rPr>
              <a:t>Персонифицированное финансирование</a:t>
            </a:r>
          </a:p>
          <a:p>
            <a:pPr marL="342900" indent="-342900">
              <a:buFont typeface="Arial" panose="020B0604020202020204" pitchFamily="34" charset="0"/>
              <a:buChar char="•"/>
            </a:pPr>
            <a:r>
              <a:rPr lang="ru-RU" altLang="ru-RU" dirty="0">
                <a:latin typeface="Arial" pitchFamily="34" charset="0"/>
              </a:rPr>
              <a:t>Региональные модельные центры</a:t>
            </a:r>
          </a:p>
          <a:p>
            <a:pPr marL="342900" indent="-342900">
              <a:buFont typeface="Arial" panose="020B0604020202020204" pitchFamily="34" charset="0"/>
              <a:buChar char="•"/>
            </a:pPr>
            <a:r>
              <a:rPr lang="ru-RU" altLang="ru-RU" dirty="0">
                <a:latin typeface="Arial" pitchFamily="34" charset="0"/>
              </a:rPr>
              <a:t>Федеральные ресурсные центры</a:t>
            </a:r>
          </a:p>
        </p:txBody>
      </p:sp>
      <p:sp>
        <p:nvSpPr>
          <p:cNvPr id="50" name="Овал 49"/>
          <p:cNvSpPr/>
          <p:nvPr/>
        </p:nvSpPr>
        <p:spPr>
          <a:xfrm>
            <a:off x="5694363" y="5518176"/>
            <a:ext cx="719138" cy="719137"/>
          </a:xfrm>
          <a:prstGeom prst="ellipse">
            <a:avLst/>
          </a:prstGeom>
          <a:solidFill>
            <a:srgbClr val="8E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dirty="0"/>
              <a:t>4</a:t>
            </a:r>
          </a:p>
        </p:txBody>
      </p:sp>
      <p:sp>
        <p:nvSpPr>
          <p:cNvPr id="39952" name="Прямоугольник 50"/>
          <p:cNvSpPr>
            <a:spLocks noChangeArrowheads="1"/>
          </p:cNvSpPr>
          <p:nvPr/>
        </p:nvSpPr>
        <p:spPr bwMode="auto">
          <a:xfrm>
            <a:off x="2063553" y="5693186"/>
            <a:ext cx="3667575" cy="338554"/>
          </a:xfrm>
          <a:prstGeom prst="rect">
            <a:avLst/>
          </a:prstGeom>
          <a:noFill/>
          <a:ln w="9525">
            <a:noFill/>
            <a:miter lim="800000"/>
            <a:headEnd/>
            <a:tailEnd/>
          </a:ln>
        </p:spPr>
        <p:txBody>
          <a:bodyPr wrap="square">
            <a:spAutoFit/>
          </a:bodyPr>
          <a:lstStyle/>
          <a:p>
            <a:pPr algn="r"/>
            <a:r>
              <a:rPr lang="ru-RU" altLang="ru-RU" sz="1600" b="1" dirty="0">
                <a:latin typeface="Arial" pitchFamily="34" charset="0"/>
              </a:rPr>
              <a:t>Повышение доступности</a:t>
            </a:r>
          </a:p>
        </p:txBody>
      </p:sp>
      <p:sp>
        <p:nvSpPr>
          <p:cNvPr id="39954" name="Прямоугольник 11"/>
          <p:cNvSpPr>
            <a:spLocks noChangeArrowheads="1"/>
          </p:cNvSpPr>
          <p:nvPr/>
        </p:nvSpPr>
        <p:spPr bwMode="auto">
          <a:xfrm>
            <a:off x="6440488" y="5437674"/>
            <a:ext cx="4264025" cy="1200329"/>
          </a:xfrm>
          <a:prstGeom prst="rect">
            <a:avLst/>
          </a:prstGeom>
          <a:noFill/>
          <a:ln w="9525">
            <a:noFill/>
            <a:miter lim="800000"/>
            <a:headEnd/>
            <a:tailEnd/>
          </a:ln>
        </p:spPr>
        <p:txBody>
          <a:bodyPr>
            <a:spAutoFit/>
          </a:bodyPr>
          <a:lstStyle/>
          <a:p>
            <a:pPr marL="342900" indent="-342900">
              <a:buFont typeface="Arial" panose="020B0604020202020204" pitchFamily="34" charset="0"/>
              <a:buChar char="•"/>
            </a:pPr>
            <a:r>
              <a:rPr lang="ru-RU" altLang="ru-RU" dirty="0">
                <a:latin typeface="Arial" pitchFamily="34" charset="0"/>
              </a:rPr>
              <a:t>Сетевые формы</a:t>
            </a:r>
          </a:p>
          <a:p>
            <a:pPr marL="342900" indent="-342900">
              <a:buFont typeface="Arial" panose="020B0604020202020204" pitchFamily="34" charset="0"/>
              <a:buChar char="•"/>
            </a:pPr>
            <a:r>
              <a:rPr lang="ru-RU" altLang="ru-RU" dirty="0">
                <a:latin typeface="Arial" pitchFamily="34" charset="0"/>
              </a:rPr>
              <a:t>Навигатор по ДОД</a:t>
            </a:r>
          </a:p>
          <a:p>
            <a:pPr marL="342900" indent="-342900">
              <a:buFont typeface="Arial" panose="020B0604020202020204" pitchFamily="34" charset="0"/>
              <a:buChar char="•"/>
            </a:pPr>
            <a:r>
              <a:rPr lang="ru-RU" altLang="ru-RU" dirty="0">
                <a:latin typeface="Arial" pitchFamily="34" charset="0"/>
              </a:rPr>
              <a:t>Дистанционное обучение</a:t>
            </a:r>
          </a:p>
          <a:p>
            <a:pPr marL="342900" indent="-342900">
              <a:buFont typeface="Arial" panose="020B0604020202020204" pitchFamily="34" charset="0"/>
              <a:buChar char="•"/>
            </a:pPr>
            <a:r>
              <a:rPr lang="ru-RU" altLang="ru-RU" dirty="0">
                <a:latin typeface="Arial" pitchFamily="34" charset="0"/>
              </a:rPr>
              <a:t>Наставничество</a:t>
            </a:r>
          </a:p>
        </p:txBody>
      </p:sp>
      <p:sp>
        <p:nvSpPr>
          <p:cNvPr id="18" name="TextBox 17"/>
          <p:cNvSpPr txBox="1"/>
          <p:nvPr/>
        </p:nvSpPr>
        <p:spPr>
          <a:xfrm>
            <a:off x="1629088" y="399366"/>
            <a:ext cx="7916047" cy="584775"/>
          </a:xfrm>
          <a:prstGeom prst="rect">
            <a:avLst/>
          </a:prstGeom>
          <a:noFill/>
        </p:spPr>
        <p:txBody>
          <a:bodyPr wrap="square" rtlCol="0">
            <a:spAutoFit/>
          </a:bodyPr>
          <a:lstStyle/>
          <a:p>
            <a:pPr algn="ctr"/>
            <a:r>
              <a:rPr lang="ru-RU" sz="1600" b="1" dirty="0">
                <a:solidFill>
                  <a:schemeClr val="tx2"/>
                </a:solidFill>
                <a:latin typeface="Verdana" panose="020B0604030504040204" pitchFamily="34" charset="0"/>
                <a:ea typeface="Verdana" panose="020B0604030504040204" pitchFamily="34" charset="0"/>
                <a:cs typeface="Verdana" panose="020B0604030504040204" pitchFamily="34" charset="0"/>
              </a:rPr>
              <a:t>Приоритетный проект</a:t>
            </a:r>
          </a:p>
          <a:p>
            <a:pPr algn="ctr"/>
            <a:r>
              <a:rPr lang="ru-RU" sz="1600" b="1" dirty="0">
                <a:solidFill>
                  <a:schemeClr val="tx2"/>
                </a:solidFill>
                <a:latin typeface="Verdana" panose="020B0604030504040204" pitchFamily="34" charset="0"/>
                <a:ea typeface="Verdana" panose="020B0604030504040204" pitchFamily="34" charset="0"/>
                <a:cs typeface="Verdana" panose="020B0604030504040204" pitchFamily="34" charset="0"/>
              </a:rPr>
              <a:t>«Доступное дополнительное образование для детей»</a:t>
            </a:r>
          </a:p>
        </p:txBody>
      </p:sp>
      <p:sp>
        <p:nvSpPr>
          <p:cNvPr id="19" name="Прямоугольник 2"/>
          <p:cNvSpPr>
            <a:spLocks noChangeArrowheads="1"/>
          </p:cNvSpPr>
          <p:nvPr/>
        </p:nvSpPr>
        <p:spPr bwMode="auto">
          <a:xfrm>
            <a:off x="2284410" y="980728"/>
            <a:ext cx="4243639" cy="338554"/>
          </a:xfrm>
          <a:prstGeom prst="rect">
            <a:avLst/>
          </a:prstGeom>
          <a:noFill/>
          <a:ln w="9525">
            <a:noFill/>
            <a:miter lim="800000"/>
            <a:headEnd/>
            <a:tailEnd/>
          </a:ln>
        </p:spPr>
        <p:txBody>
          <a:bodyPr wrap="square">
            <a:spAutoFit/>
          </a:bodyPr>
          <a:lstStyle/>
          <a:p>
            <a:pPr marL="0" lvl="2" algn="ctr"/>
            <a:r>
              <a:rPr lang="ru-RU" altLang="ru-RU" sz="1600" b="1" dirty="0">
                <a:solidFill>
                  <a:schemeClr val="tx2"/>
                </a:solidFill>
                <a:latin typeface="Verdana" panose="020B0604030504040204" pitchFamily="34" charset="0"/>
                <a:ea typeface="Verdana" panose="020B0604030504040204" pitchFamily="34" charset="0"/>
                <a:cs typeface="Verdana" panose="020B0604030504040204" pitchFamily="34" charset="0"/>
              </a:rPr>
              <a:t>ЗАДАЧИ</a:t>
            </a:r>
          </a:p>
        </p:txBody>
      </p:sp>
      <p:sp>
        <p:nvSpPr>
          <p:cNvPr id="20" name="Прямоугольник 2"/>
          <p:cNvSpPr>
            <a:spLocks noChangeArrowheads="1"/>
          </p:cNvSpPr>
          <p:nvPr/>
        </p:nvSpPr>
        <p:spPr bwMode="auto">
          <a:xfrm>
            <a:off x="6312025" y="980728"/>
            <a:ext cx="4243639" cy="338554"/>
          </a:xfrm>
          <a:prstGeom prst="rect">
            <a:avLst/>
          </a:prstGeom>
          <a:noFill/>
          <a:ln w="9525">
            <a:noFill/>
            <a:miter lim="800000"/>
            <a:headEnd/>
            <a:tailEnd/>
          </a:ln>
        </p:spPr>
        <p:txBody>
          <a:bodyPr wrap="square">
            <a:spAutoFit/>
          </a:bodyPr>
          <a:lstStyle/>
          <a:p>
            <a:pPr marL="0" lvl="2" algn="ctr"/>
            <a:r>
              <a:rPr lang="ru-RU" altLang="ru-RU" sz="1600" b="1" dirty="0">
                <a:solidFill>
                  <a:schemeClr val="tx2"/>
                </a:solidFill>
                <a:latin typeface="Verdana" panose="020B0604030504040204" pitchFamily="34" charset="0"/>
                <a:ea typeface="Verdana" panose="020B0604030504040204" pitchFamily="34" charset="0"/>
                <a:cs typeface="Verdana" panose="020B0604030504040204" pitchFamily="34" charset="0"/>
              </a:rPr>
              <a:t>МЕХАНИЗМЫ</a:t>
            </a:r>
          </a:p>
        </p:txBody>
      </p:sp>
    </p:spTree>
    <p:extLst>
      <p:ext uri="{BB962C8B-B14F-4D97-AF65-F5344CB8AC3E}">
        <p14:creationId xmlns:p14="http://schemas.microsoft.com/office/powerpoint/2010/main" val="93638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C35EFF85-51B8-4298-BD3E-35BDFA9EE2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5440" y="171672"/>
            <a:ext cx="758153" cy="665040"/>
          </a:xfrm>
          <a:prstGeom prst="rect">
            <a:avLst/>
          </a:prstGeom>
        </p:spPr>
      </p:pic>
      <p:sp>
        <p:nvSpPr>
          <p:cNvPr id="9" name="Заголовок 1">
            <a:extLst>
              <a:ext uri="{FF2B5EF4-FFF2-40B4-BE49-F238E27FC236}">
                <a16:creationId xmlns:a16="http://schemas.microsoft.com/office/drawing/2014/main" xmlns="" id="{8B713705-5AE7-47F0-A778-22231993419C}"/>
              </a:ext>
            </a:extLst>
          </p:cNvPr>
          <p:cNvSpPr txBox="1">
            <a:spLocks/>
          </p:cNvSpPr>
          <p:nvPr/>
        </p:nvSpPr>
        <p:spPr>
          <a:xfrm>
            <a:off x="1524000" y="854274"/>
            <a:ext cx="1043608" cy="4864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800" dirty="0">
                <a:solidFill>
                  <a:schemeClr val="bg1"/>
                </a:solidFill>
                <a:latin typeface="Verdana" panose="020B0604030504040204" pitchFamily="34" charset="0"/>
                <a:ea typeface="Verdana" panose="020B0604030504040204" pitchFamily="34" charset="0"/>
                <a:cs typeface="Verdana" panose="020B0604030504040204" pitchFamily="34" charset="0"/>
              </a:rPr>
              <a:t>Ярославская область</a:t>
            </a:r>
          </a:p>
        </p:txBody>
      </p:sp>
      <p:sp>
        <p:nvSpPr>
          <p:cNvPr id="11" name="Подзаголовок 2">
            <a:extLst>
              <a:ext uri="{FF2B5EF4-FFF2-40B4-BE49-F238E27FC236}">
                <a16:creationId xmlns:a16="http://schemas.microsoft.com/office/drawing/2014/main" xmlns="" id="{F8D81A7C-50E5-49A3-ACAB-7C0DBBD1CC7B}"/>
              </a:ext>
            </a:extLst>
          </p:cNvPr>
          <p:cNvSpPr txBox="1">
            <a:spLocks/>
          </p:cNvSpPr>
          <p:nvPr/>
        </p:nvSpPr>
        <p:spPr>
          <a:xfrm>
            <a:off x="1519486" y="6381328"/>
            <a:ext cx="1037184" cy="5139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fld id="{68EAA698-8CFB-494C-A102-91D285F30903}" type="slidenum">
              <a:rPr lang="ru-RU" sz="1200">
                <a:solidFill>
                  <a:schemeClr val="bg1"/>
                </a:solidFill>
                <a:latin typeface="Verdana" panose="020B0604030504040204" pitchFamily="34" charset="0"/>
                <a:ea typeface="Verdana" panose="020B0604030504040204" pitchFamily="34" charset="0"/>
                <a:cs typeface="Verdana" panose="020B0604030504040204" pitchFamily="34" charset="0"/>
              </a:rPr>
              <a:pPr marL="0" indent="0" algn="ctr">
                <a:buNone/>
              </a:pPr>
              <a:t>9</a:t>
            </a:fld>
            <a:endParaRPr lang="ru-RU"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Содержимое 2">
            <a:extLst>
              <a:ext uri="{FF2B5EF4-FFF2-40B4-BE49-F238E27FC236}">
                <a16:creationId xmlns:a16="http://schemas.microsoft.com/office/drawing/2014/main" xmlns="" id="{470ECFA2-53B1-424E-A050-6192C53D48BB}"/>
              </a:ext>
            </a:extLst>
          </p:cNvPr>
          <p:cNvSpPr txBox="1">
            <a:spLocks/>
          </p:cNvSpPr>
          <p:nvPr/>
        </p:nvSpPr>
        <p:spPr>
          <a:xfrm>
            <a:off x="2855640" y="1340768"/>
            <a:ext cx="7272808"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ru-RU" dirty="0"/>
          </a:p>
        </p:txBody>
      </p:sp>
      <p:sp>
        <p:nvSpPr>
          <p:cNvPr id="13" name="Содержимое 2">
            <a:extLst>
              <a:ext uri="{FF2B5EF4-FFF2-40B4-BE49-F238E27FC236}">
                <a16:creationId xmlns:a16="http://schemas.microsoft.com/office/drawing/2014/main" xmlns="" id="{0A808D93-0077-4C26-A6B8-AE485AA9AC9E}"/>
              </a:ext>
            </a:extLst>
          </p:cNvPr>
          <p:cNvSpPr txBox="1">
            <a:spLocks/>
          </p:cNvSpPr>
          <p:nvPr/>
        </p:nvSpPr>
        <p:spPr>
          <a:xfrm>
            <a:off x="2855640" y="171672"/>
            <a:ext cx="7272808" cy="980592"/>
          </a:xfrm>
          <a:prstGeom prst="rect">
            <a:avLst/>
          </a:prstGeom>
        </p:spPr>
        <p:txBody>
          <a:bodyPr vert="horz" lIns="91440" tIns="45720" rIns="91440" bIns="45720" rtlCol="0" anchor="ctr" anchorCtr="0">
            <a:noAutofit/>
          </a:bodyPr>
          <a:lstStyle>
            <a:lvl1pPr marL="342900" indent="-34290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ru-RU" sz="2400" dirty="0">
              <a:solidFill>
                <a:srgbClr val="1C75BC"/>
              </a:solidFill>
            </a:endParaRPr>
          </a:p>
        </p:txBody>
      </p:sp>
      <p:sp>
        <p:nvSpPr>
          <p:cNvPr id="2" name="Заголовок 1"/>
          <p:cNvSpPr>
            <a:spLocks noGrp="1"/>
          </p:cNvSpPr>
          <p:nvPr>
            <p:ph type="title"/>
          </p:nvPr>
        </p:nvSpPr>
        <p:spPr>
          <a:xfrm>
            <a:off x="1519486" y="192094"/>
            <a:ext cx="10553178" cy="833122"/>
          </a:xfrm>
          <a:ln>
            <a:solidFill>
              <a:schemeClr val="bg1"/>
            </a:solidFill>
          </a:ln>
        </p:spPr>
        <p:txBody>
          <a:bodyPr>
            <a:normAutofit/>
          </a:bodyPr>
          <a:lstStyle/>
          <a:p>
            <a:pPr algn="ctr"/>
            <a:r>
              <a:rPr lang="ru-RU" sz="2200" b="1" dirty="0" smtClean="0">
                <a:solidFill>
                  <a:srgbClr val="0070C0"/>
                </a:solidFill>
              </a:rPr>
              <a:t>НПА на уровне правительства Ярославской области</a:t>
            </a:r>
            <a:endParaRPr lang="ru-RU" sz="2200" b="1" dirty="0">
              <a:solidFill>
                <a:srgbClr val="0070C0"/>
              </a:solidFill>
            </a:endParaRPr>
          </a:p>
        </p:txBody>
      </p:sp>
      <p:sp>
        <p:nvSpPr>
          <p:cNvPr id="3" name="Объект 2"/>
          <p:cNvSpPr>
            <a:spLocks noGrp="1"/>
          </p:cNvSpPr>
          <p:nvPr>
            <p:ph idx="1"/>
          </p:nvPr>
        </p:nvSpPr>
        <p:spPr>
          <a:xfrm>
            <a:off x="1519486" y="991264"/>
            <a:ext cx="10553178" cy="5606088"/>
          </a:xfrm>
        </p:spPr>
        <p:txBody>
          <a:bodyPr>
            <a:normAutofit/>
          </a:bodyPr>
          <a:lstStyle/>
          <a:p>
            <a:pPr marL="540000" lvl="1" indent="-457200" algn="just">
              <a:buAutoNum type="arabicParenR"/>
            </a:pPr>
            <a:r>
              <a:rPr lang="ru-RU" sz="2000" dirty="0" smtClean="0">
                <a:latin typeface="Times New Roman" panose="02020603050405020304" pitchFamily="18" charset="0"/>
                <a:cs typeface="Times New Roman" panose="02020603050405020304" pitchFamily="18" charset="0"/>
              </a:rPr>
              <a:t>Постановление правительства Ярославской области о создание регионального модельного центра;</a:t>
            </a:r>
          </a:p>
          <a:p>
            <a:pPr marL="540000" lvl="1" indent="-457200" algn="just">
              <a:buAutoNum type="arabicParenR"/>
            </a:pPr>
            <a:r>
              <a:rPr lang="ru-RU" sz="2000" dirty="0" smtClean="0">
                <a:latin typeface="Times New Roman" panose="02020603050405020304" pitchFamily="18" charset="0"/>
                <a:cs typeface="Times New Roman" panose="02020603050405020304" pitchFamily="18" charset="0"/>
              </a:rPr>
              <a:t>Постановление правительства Ярославской области о внедрении система персонифицированного дополнительного образования:</a:t>
            </a:r>
          </a:p>
          <a:p>
            <a:pPr marL="940050" lvl="2" indent="-457200" algn="just">
              <a:buAutoNum type="arabicParenR"/>
            </a:pPr>
            <a:r>
              <a:rPr lang="ru-RU" sz="2000" dirty="0" smtClean="0">
                <a:latin typeface="Times New Roman" panose="02020603050405020304" pitchFamily="18" charset="0"/>
                <a:cs typeface="Times New Roman" panose="02020603050405020304" pitchFamily="18" charset="0"/>
              </a:rPr>
              <a:t>Утверждение Концепции персонифицированного дополнительного образования детей в ЯО;</a:t>
            </a:r>
          </a:p>
          <a:p>
            <a:pPr marL="940050" lvl="2" indent="-457200" algn="just">
              <a:buAutoNum type="arabicParenR"/>
            </a:pPr>
            <a:r>
              <a:rPr lang="ru-RU" sz="2000" dirty="0" smtClean="0">
                <a:latin typeface="Times New Roman" panose="02020603050405020304" pitchFamily="18" charset="0"/>
                <a:cs typeface="Times New Roman" panose="02020603050405020304" pitchFamily="18" charset="0"/>
              </a:rPr>
              <a:t>Утверждение Плана мероприятий по внедрению системы персонифицированного дополнительного образования детей в Ярославской области;</a:t>
            </a:r>
          </a:p>
          <a:p>
            <a:pPr marL="940050" lvl="2" indent="-457200" algn="just">
              <a:buAutoNum type="arabicParenR"/>
            </a:pPr>
            <a:r>
              <a:rPr lang="ru-RU" sz="2000" dirty="0" smtClean="0">
                <a:latin typeface="Times New Roman" panose="02020603050405020304" pitchFamily="18" charset="0"/>
                <a:cs typeface="Times New Roman" panose="02020603050405020304" pitchFamily="18" charset="0"/>
              </a:rPr>
              <a:t>Утверждение Правил персонифицированного финансирования дополнительного образования детей в Ярославской области.</a:t>
            </a:r>
            <a:endParaRPr lang="ru-RU" sz="2000" dirty="0">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4"/>
          <a:stretch>
            <a:fillRect/>
          </a:stretch>
        </p:blipFill>
        <p:spPr>
          <a:xfrm>
            <a:off x="8138930" y="4794146"/>
            <a:ext cx="2448272" cy="2041963"/>
          </a:xfrm>
          <a:prstGeom prst="rect">
            <a:avLst/>
          </a:prstGeom>
        </p:spPr>
      </p:pic>
      <p:pic>
        <p:nvPicPr>
          <p:cNvPr id="15" name="Рисунок 14"/>
          <p:cNvPicPr>
            <a:picLocks noChangeAspect="1"/>
          </p:cNvPicPr>
          <p:nvPr/>
        </p:nvPicPr>
        <p:blipFill>
          <a:blip r:embed="rId5"/>
          <a:stretch>
            <a:fillRect/>
          </a:stretch>
        </p:blipFill>
        <p:spPr>
          <a:xfrm>
            <a:off x="2411000" y="4495573"/>
            <a:ext cx="4718592" cy="2201307"/>
          </a:xfrm>
          <a:prstGeom prst="rect">
            <a:avLst/>
          </a:prstGeom>
        </p:spPr>
      </p:pic>
      <p:grpSp>
        <p:nvGrpSpPr>
          <p:cNvPr id="16" name="Группа 15"/>
          <p:cNvGrpSpPr/>
          <p:nvPr/>
        </p:nvGrpSpPr>
        <p:grpSpPr>
          <a:xfrm>
            <a:off x="17637" y="116632"/>
            <a:ext cx="1296144" cy="1348466"/>
            <a:chOff x="0" y="161391"/>
            <a:chExt cx="1043608" cy="1179377"/>
          </a:xfrm>
        </p:grpSpPr>
        <p:sp>
          <p:nvSpPr>
            <p:cNvPr id="17" name="Заголовок 1">
              <a:extLst>
                <a:ext uri="{FF2B5EF4-FFF2-40B4-BE49-F238E27FC236}">
                  <a16:creationId xmlns:a16="http://schemas.microsoft.com/office/drawing/2014/main" xmlns="" id="{8B713705-5AE7-47F0-A778-22231993419C}"/>
                </a:ext>
              </a:extLst>
            </p:cNvPr>
            <p:cNvSpPr txBox="1">
              <a:spLocks/>
            </p:cNvSpPr>
            <p:nvPr/>
          </p:nvSpPr>
          <p:spPr>
            <a:xfrm>
              <a:off x="0" y="854274"/>
              <a:ext cx="1043608" cy="4864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Ярославская </a:t>
              </a:r>
            </a:p>
            <a:p>
              <a:r>
                <a:rPr lang="ru-RU"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область</a:t>
              </a:r>
              <a:endParaRPr lang="ru-RU"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8" name="Рисунок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462" y="161391"/>
              <a:ext cx="790684" cy="692883"/>
            </a:xfrm>
            <a:prstGeom prst="rect">
              <a:avLst/>
            </a:prstGeom>
          </p:spPr>
        </p:pic>
        <p:pic>
          <p:nvPicPr>
            <p:cNvPr id="19" name="Рисунок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5536" y="395537"/>
              <a:ext cx="288032" cy="288032"/>
            </a:xfrm>
            <a:prstGeom prst="rect">
              <a:avLst/>
            </a:prstGeom>
          </p:spPr>
        </p:pic>
      </p:grpSp>
    </p:spTree>
    <p:extLst>
      <p:ext uri="{BB962C8B-B14F-4D97-AF65-F5344CB8AC3E}">
        <p14:creationId xmlns:p14="http://schemas.microsoft.com/office/powerpoint/2010/main" val="418547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4452</TotalTime>
  <Words>1617</Words>
  <Application>Microsoft Office PowerPoint</Application>
  <PresentationFormat>Широкоэкранный</PresentationFormat>
  <Paragraphs>235</Paragraphs>
  <Slides>15</Slides>
  <Notes>9</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Arial</vt:lpstr>
      <vt:lpstr>Book Antiqua</vt:lpstr>
      <vt:lpstr>Calibri</vt:lpstr>
      <vt:lpstr>Cambria Math</vt:lpstr>
      <vt:lpstr>Times New Roman</vt:lpstr>
      <vt:lpstr>Verdana</vt:lpstr>
      <vt:lpstr>Тема Office</vt:lpstr>
      <vt:lpstr>Ярославская область</vt:lpstr>
      <vt:lpstr>Создание эффективной системы взаимодействия в сфере дополнительного образования детей</vt:lpstr>
      <vt:lpstr>Региональный модельный центр дополнительного образования Ярославской области</vt:lpstr>
      <vt:lpstr>Персонифицированное дополнительное образование детей Ярославской области</vt:lpstr>
      <vt:lpstr>НПА на Федеральном уровне</vt:lpstr>
      <vt:lpstr>Федеральный проект </vt:lpstr>
      <vt:lpstr>Презентация PowerPoint</vt:lpstr>
      <vt:lpstr>Презентация PowerPoint</vt:lpstr>
      <vt:lpstr>НПА на уровне правительства Ярославской области</vt:lpstr>
      <vt:lpstr>НПА на уровне муниципального района (городского округа)</vt:lpstr>
      <vt:lpstr>Финансовое обоснование реализации проекта </vt:lpstr>
      <vt:lpstr>Определение номинала сертификата персонифицированного финансирования</vt:lpstr>
      <vt:lpstr>Расчёт нормативной стоимости дополнительных общеразвивающих образовательных программ</vt:lpstr>
      <vt:lpstr>Определение общих параметров расчета нормативной стоимости образовательных программ</vt:lpstr>
      <vt:lpstr>Презентация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Приоритетный проект в  субъекте Российской Федерации</dc:title>
  <dc:creator>user</dc:creator>
  <cp:lastModifiedBy>Елена Федоровна Шклярук</cp:lastModifiedBy>
  <cp:revision>106</cp:revision>
  <cp:lastPrinted>2019-01-14T08:08:54Z</cp:lastPrinted>
  <dcterms:created xsi:type="dcterms:W3CDTF">2017-10-16T07:43:36Z</dcterms:created>
  <dcterms:modified xsi:type="dcterms:W3CDTF">2019-02-19T06:56:41Z</dcterms:modified>
</cp:coreProperties>
</file>