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55" autoAdjust="0"/>
  </p:normalViewPr>
  <p:slideViewPr>
    <p:cSldViewPr>
      <p:cViewPr varScale="1">
        <p:scale>
          <a:sx n="80" d="100"/>
          <a:sy n="80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09981E-2"/>
          <c:y val="2.4216347956505461E-2"/>
          <c:w val="0.88353966170895248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 кратковременной памяти 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 кратковременной памяти 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</c:ser>
        <c:dLbls>
          <c:showVal val="1"/>
        </c:dLbls>
        <c:gapWidth val="75"/>
        <c:shape val="box"/>
        <c:axId val="80471936"/>
        <c:axId val="80473472"/>
        <c:axId val="0"/>
      </c:bar3DChart>
      <c:catAx>
        <c:axId val="80471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80473472"/>
        <c:crosses val="autoZero"/>
        <c:auto val="1"/>
        <c:lblAlgn val="ctr"/>
        <c:lblOffset val="100"/>
      </c:catAx>
      <c:valAx>
        <c:axId val="80473472"/>
        <c:scaling>
          <c:orientation val="minMax"/>
        </c:scaling>
        <c:axPos val="l"/>
        <c:numFmt formatCode="0%" sourceLinked="1"/>
        <c:majorTickMark val="none"/>
        <c:tickLblPos val="nextTo"/>
        <c:crossAx val="8047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28"/>
          <c:y val="0.84419474811143114"/>
          <c:w val="0.60096741032370982"/>
          <c:h val="0.10270317045422739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203E-2"/>
          <c:y val="2.4216347956505492E-2"/>
          <c:w val="0.88353966170894949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Обобщение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Обобщение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dLbls>
          <c:showVal val="1"/>
        </c:dLbls>
        <c:gapWidth val="75"/>
        <c:shape val="box"/>
        <c:axId val="120257920"/>
        <c:axId val="118883456"/>
        <c:axId val="0"/>
      </c:bar3DChart>
      <c:catAx>
        <c:axId val="120257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118883456"/>
        <c:crosses val="autoZero"/>
        <c:auto val="1"/>
        <c:lblAlgn val="ctr"/>
        <c:lblOffset val="100"/>
      </c:catAx>
      <c:valAx>
        <c:axId val="118883456"/>
        <c:scaling>
          <c:orientation val="minMax"/>
        </c:scaling>
        <c:axPos val="l"/>
        <c:numFmt formatCode="0%" sourceLinked="1"/>
        <c:majorTickMark val="none"/>
        <c:tickLblPos val="nextTo"/>
        <c:crossAx val="120257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502"/>
          <c:y val="0.84419474811143114"/>
          <c:w val="0.60096741032371204"/>
          <c:h val="0.1027031704542278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dPt>
            <c:idx val="0"/>
            <c:spPr>
              <a:solidFill>
                <a:srgbClr val="D33986"/>
              </a:solidFill>
            </c:spPr>
          </c:dPt>
          <c:dPt>
            <c:idx val="1"/>
            <c:spPr>
              <a:solidFill>
                <a:srgbClr val="C2E8F4"/>
              </a:solidFill>
            </c:spPr>
          </c:dPt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Завышенная</c:v>
                </c:pt>
                <c:pt idx="1">
                  <c:v>Нормальная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dPt>
            <c:idx val="0"/>
            <c:spPr>
              <a:solidFill>
                <a:srgbClr val="D33986"/>
              </a:solidFill>
            </c:spPr>
          </c:dPt>
          <c:dPt>
            <c:idx val="1"/>
            <c:spPr>
              <a:solidFill>
                <a:srgbClr val="C2E8F4"/>
              </a:solidFill>
            </c:spPr>
          </c:dPt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Завышенная</c:v>
                </c:pt>
                <c:pt idx="1">
                  <c:v>Нормальная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5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09995E-2"/>
          <c:y val="2.4216347956505468E-2"/>
          <c:w val="0.88353966170895193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 долговременной памяти 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 долговременной памяти 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</c:ser>
        <c:dLbls>
          <c:showVal val="1"/>
        </c:dLbls>
        <c:gapWidth val="75"/>
        <c:shape val="box"/>
        <c:axId val="85529728"/>
        <c:axId val="85531264"/>
        <c:axId val="0"/>
      </c:bar3DChart>
      <c:catAx>
        <c:axId val="85529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85531264"/>
        <c:crosses val="autoZero"/>
        <c:auto val="1"/>
        <c:lblAlgn val="ctr"/>
        <c:lblOffset val="100"/>
      </c:catAx>
      <c:valAx>
        <c:axId val="85531264"/>
        <c:scaling>
          <c:orientation val="minMax"/>
        </c:scaling>
        <c:axPos val="l"/>
        <c:numFmt formatCode="0%" sourceLinked="1"/>
        <c:majorTickMark val="none"/>
        <c:tickLblPos val="nextTo"/>
        <c:crossAx val="8552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33"/>
          <c:y val="0.84419474811143114"/>
          <c:w val="0.60096741032371004"/>
          <c:h val="0.10270317045422744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023E-2"/>
          <c:y val="2.4216347956505482E-2"/>
          <c:w val="0.88353966170895148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Зрительная образная память 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Зрительная образная память 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</c:ser>
        <c:dLbls>
          <c:showVal val="1"/>
        </c:dLbls>
        <c:gapWidth val="75"/>
        <c:shape val="box"/>
        <c:axId val="85742336"/>
        <c:axId val="85743872"/>
        <c:axId val="0"/>
      </c:bar3DChart>
      <c:catAx>
        <c:axId val="85742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85743872"/>
        <c:crosses val="autoZero"/>
        <c:auto val="1"/>
        <c:lblAlgn val="ctr"/>
        <c:lblOffset val="100"/>
      </c:catAx>
      <c:valAx>
        <c:axId val="85743872"/>
        <c:scaling>
          <c:orientation val="minMax"/>
        </c:scaling>
        <c:axPos val="l"/>
        <c:numFmt formatCode="0%" sourceLinked="1"/>
        <c:majorTickMark val="none"/>
        <c:tickLblPos val="nextTo"/>
        <c:crossAx val="85742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44"/>
          <c:y val="0.84419474811143114"/>
          <c:w val="0.60096741032371026"/>
          <c:h val="0.1027031704542275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023E-2"/>
          <c:y val="2.4216347956505482E-2"/>
          <c:w val="0.88353966170895148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Методика"Повороты фигуры"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Методика"Повороты фигуры"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dLbls>
          <c:showVal val="1"/>
        </c:dLbls>
        <c:gapWidth val="75"/>
        <c:shape val="box"/>
        <c:axId val="85603456"/>
        <c:axId val="85604992"/>
        <c:axId val="0"/>
      </c:bar3DChart>
      <c:catAx>
        <c:axId val="85603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85604992"/>
        <c:crosses val="autoZero"/>
        <c:auto val="1"/>
        <c:lblAlgn val="ctr"/>
        <c:lblOffset val="100"/>
      </c:catAx>
      <c:valAx>
        <c:axId val="85604992"/>
        <c:scaling>
          <c:orientation val="minMax"/>
        </c:scaling>
        <c:axPos val="l"/>
        <c:numFmt formatCode="0%" sourceLinked="1"/>
        <c:majorTickMark val="none"/>
        <c:tickLblPos val="nextTo"/>
        <c:crossAx val="8560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44"/>
          <c:y val="0.84419474811143114"/>
          <c:w val="0.60096741032371026"/>
          <c:h val="0.1027031704542275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051E-2"/>
          <c:y val="2.4216347956505489E-2"/>
          <c:w val="0.88353966170895126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Методика"Выбор по аналогии"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Методика"Выбор по аналогии"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</c:ser>
        <c:dLbls>
          <c:showVal val="1"/>
        </c:dLbls>
        <c:gapWidth val="75"/>
        <c:shape val="box"/>
        <c:axId val="85638528"/>
        <c:axId val="85677184"/>
        <c:axId val="0"/>
      </c:bar3DChart>
      <c:catAx>
        <c:axId val="85638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85677184"/>
        <c:crosses val="autoZero"/>
        <c:auto val="1"/>
        <c:lblAlgn val="ctr"/>
        <c:lblOffset val="100"/>
      </c:catAx>
      <c:valAx>
        <c:axId val="85677184"/>
        <c:scaling>
          <c:orientation val="minMax"/>
        </c:scaling>
        <c:axPos val="l"/>
        <c:numFmt formatCode="0%" sourceLinked="1"/>
        <c:majorTickMark val="none"/>
        <c:tickLblPos val="nextTo"/>
        <c:crossAx val="8563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53"/>
          <c:y val="0.84419474811143114"/>
          <c:w val="0.6009674103237107"/>
          <c:h val="0.10270317045422755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092E-2"/>
          <c:y val="2.4216347956505492E-2"/>
          <c:w val="0.88353966170895093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Методика"Дополни набор"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Методика"Дополни набор"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dLbls>
          <c:showVal val="1"/>
        </c:dLbls>
        <c:gapWidth val="75"/>
        <c:shape val="box"/>
        <c:axId val="96470144"/>
        <c:axId val="96471680"/>
        <c:axId val="0"/>
      </c:bar3DChart>
      <c:catAx>
        <c:axId val="96470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96471680"/>
        <c:crosses val="autoZero"/>
        <c:auto val="1"/>
        <c:lblAlgn val="ctr"/>
        <c:lblOffset val="100"/>
      </c:catAx>
      <c:valAx>
        <c:axId val="96471680"/>
        <c:scaling>
          <c:orientation val="minMax"/>
        </c:scaling>
        <c:axPos val="l"/>
        <c:numFmt formatCode="0%" sourceLinked="1"/>
        <c:majorTickMark val="none"/>
        <c:tickLblPos val="nextTo"/>
        <c:crossAx val="96470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64"/>
          <c:y val="0.84419474811143114"/>
          <c:w val="0.60096741032371093"/>
          <c:h val="0.10270317045422761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12E-2"/>
          <c:y val="2.4216347956505492E-2"/>
          <c:w val="0.88353966170895049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Осведомлённость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Осведомлённость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dLbls>
          <c:showVal val="1"/>
        </c:dLbls>
        <c:gapWidth val="75"/>
        <c:shape val="box"/>
        <c:axId val="96701440"/>
        <c:axId val="96742784"/>
        <c:axId val="0"/>
      </c:bar3DChart>
      <c:catAx>
        <c:axId val="96701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96742784"/>
        <c:crosses val="autoZero"/>
        <c:auto val="1"/>
        <c:lblAlgn val="ctr"/>
        <c:lblOffset val="100"/>
      </c:catAx>
      <c:valAx>
        <c:axId val="96742784"/>
        <c:scaling>
          <c:orientation val="minMax"/>
        </c:scaling>
        <c:axPos val="l"/>
        <c:numFmt formatCode="0%" sourceLinked="1"/>
        <c:majorTickMark val="none"/>
        <c:tickLblPos val="nextTo"/>
        <c:crossAx val="9670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75"/>
          <c:y val="0.84419474811143114"/>
          <c:w val="0.60096741032371115"/>
          <c:h val="0.10270317045422767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148E-2"/>
          <c:y val="2.4216347956505492E-2"/>
          <c:w val="0.88353966170895026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Классификация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Классификация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0.65000000000000013</c:v>
                </c:pt>
              </c:numCache>
            </c:numRef>
          </c:val>
        </c:ser>
        <c:dLbls>
          <c:showVal val="1"/>
        </c:dLbls>
        <c:gapWidth val="75"/>
        <c:shape val="box"/>
        <c:axId val="118580352"/>
        <c:axId val="118581888"/>
        <c:axId val="0"/>
      </c:bar3DChart>
      <c:catAx>
        <c:axId val="118580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118581888"/>
        <c:crosses val="autoZero"/>
        <c:auto val="1"/>
        <c:lblAlgn val="ctr"/>
        <c:lblOffset val="100"/>
      </c:catAx>
      <c:valAx>
        <c:axId val="118581888"/>
        <c:scaling>
          <c:orientation val="minMax"/>
        </c:scaling>
        <c:axPos val="l"/>
        <c:numFmt formatCode="0%" sourceLinked="1"/>
        <c:majorTickMark val="none"/>
        <c:tickLblPos val="nextTo"/>
        <c:crossAx val="118580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86"/>
          <c:y val="0.84419474811143114"/>
          <c:w val="0.60096741032371148"/>
          <c:h val="0.10270317045422771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23301254010176E-2"/>
          <c:y val="2.4216347956505492E-2"/>
          <c:w val="0.88353966170894993"/>
          <c:h val="0.73148293963254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D3398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Умозаключение по аналогии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76CBE6"/>
            </a:solidFill>
          </c:spPr>
          <c:dLbls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Умозаключение по аналогии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dLbls>
          <c:showVal val="1"/>
        </c:dLbls>
        <c:gapWidth val="75"/>
        <c:shape val="box"/>
        <c:axId val="120217984"/>
        <c:axId val="120219520"/>
        <c:axId val="0"/>
      </c:bar3DChart>
      <c:catAx>
        <c:axId val="120217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Arial" pitchFamily="34" charset="0"/>
              </a:defRPr>
            </a:pPr>
            <a:endParaRPr lang="ru-RU"/>
          </a:p>
        </c:txPr>
        <c:crossAx val="120219520"/>
        <c:crosses val="autoZero"/>
        <c:auto val="1"/>
        <c:lblAlgn val="ctr"/>
        <c:lblOffset val="100"/>
      </c:catAx>
      <c:valAx>
        <c:axId val="120219520"/>
        <c:scaling>
          <c:orientation val="minMax"/>
        </c:scaling>
        <c:axPos val="l"/>
        <c:numFmt formatCode="0%" sourceLinked="1"/>
        <c:majorTickMark val="none"/>
        <c:tickLblPos val="nextTo"/>
        <c:crossAx val="12021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340518372703494"/>
          <c:y val="0.84419474811143114"/>
          <c:w val="0.60096741032371181"/>
          <c:h val="0.10270317045422776"/>
        </c:manualLayout>
      </c:layout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EFA57-5C7A-46CD-BC36-7A49CC17D386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1726E-477A-4F2F-9401-DC12F1F99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1726E-477A-4F2F-9401-DC12F1F998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7683A-89F1-459E-A531-DF0C638C0242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27663-57D1-45E3-A3A2-952A1B9549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99328" cy="24146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психодиагностического среза</a:t>
            </a:r>
            <a:endParaRPr lang="ru-RU" dirty="0"/>
          </a:p>
        </p:txBody>
      </p:sp>
      <p:pic>
        <p:nvPicPr>
          <p:cNvPr id="19458" name="Picture 2" descr="http://cdn5.imgbb.ru/user/79/796044/201410/926a871a0e551ae421eb69bd4fcd6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4714908" cy="367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i="1" dirty="0" smtClean="0"/>
              <a:t>По методике «Выбор по аналогии»</a:t>
            </a:r>
            <a:r>
              <a:rPr lang="ru-RU" sz="2000" dirty="0" smtClean="0"/>
              <a:t> диагностируется  способность ребёнка выделять закономерность отношения между элементами внутри системы и переносить её на другую систему по аналогии с первой. Выявляет аналитический компонент в структуре системного мышления. Результаты тестирования по данной методике определяет  средний уровень обучающихся.</a:t>
            </a:r>
          </a:p>
          <a:p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500306"/>
          <a:ext cx="9001156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r>
              <a:rPr lang="ru-RU" sz="2200" i="1" dirty="0" smtClean="0"/>
              <a:t>По методике «Дополни набор»</a:t>
            </a:r>
            <a:r>
              <a:rPr lang="ru-RU" sz="2200" dirty="0" smtClean="0"/>
              <a:t> оценивается аналитический компонент мышления, как умение обучающимися  выделять, анализировать и соотносить существенные признаки наглядных объектов. Результаты тестирования по данной методике определяет  средний уровень.</a:t>
            </a:r>
          </a:p>
          <a:p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500306"/>
          <a:ext cx="9001156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 numCol="2"/>
          <a:lstStyle/>
          <a:p>
            <a:r>
              <a:rPr lang="ru-RU" sz="2000" i="1" dirty="0" smtClean="0"/>
              <a:t>Диагностирование вербально- логического мышления</a:t>
            </a:r>
            <a:r>
              <a:rPr lang="ru-RU" sz="2000" dirty="0" smtClean="0"/>
              <a:t> ( по методике «</a:t>
            </a:r>
            <a:r>
              <a:rPr lang="ru-RU" sz="2000" dirty="0" err="1" smtClean="0"/>
              <a:t>Штур</a:t>
            </a:r>
            <a:r>
              <a:rPr lang="ru-RU" sz="2000" dirty="0" smtClean="0"/>
              <a:t>») объединяет  разные виды  словесных заданий и позволяет получить достаточно полное, надёжное и </a:t>
            </a:r>
            <a:r>
              <a:rPr lang="ru-RU" sz="2000" dirty="0" err="1" smtClean="0"/>
              <a:t>валидное</a:t>
            </a:r>
            <a:r>
              <a:rPr lang="ru-RU" sz="2000" dirty="0" smtClean="0"/>
              <a:t>  представление об уровне развития вербально- логического мышления. За основу данной методики взят тест структуры интеллекта Р. </a:t>
            </a:r>
            <a:r>
              <a:rPr lang="ru-RU" sz="2000" dirty="0" err="1" smtClean="0"/>
              <a:t>Амтхауэра</a:t>
            </a:r>
            <a:r>
              <a:rPr lang="ru-RU" sz="2000" dirty="0" smtClean="0"/>
              <a:t> ,модифицированный </a:t>
            </a:r>
            <a:r>
              <a:rPr lang="ru-RU" sz="2000" dirty="0" err="1" smtClean="0"/>
              <a:t>Э.Ф.Замбацявичене</a:t>
            </a:r>
            <a:r>
              <a:rPr lang="ru-RU" sz="2000" dirty="0" smtClean="0"/>
              <a:t>   для диагностики умственного развития младших школьников. Методика состоит из четырёх </a:t>
            </a:r>
            <a:r>
              <a:rPr lang="ru-RU" sz="2000" dirty="0" err="1" smtClean="0"/>
              <a:t>субтестов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61442" name="Picture 2" descr="https://arhivurokov.ru/multiurok/c/0/f/c0f06f3839e9ad19bcca38d0366d7ba9bcb58a8e/bukliet-pamiatka-rabota-v-parakh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476748" cy="447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ru-RU" sz="2400" b="1" dirty="0" smtClean="0"/>
              <a:t>1-й </a:t>
            </a:r>
            <a:r>
              <a:rPr lang="ru-RU" sz="2400" b="1" dirty="0" err="1" smtClean="0"/>
              <a:t>субтест</a:t>
            </a:r>
            <a:r>
              <a:rPr lang="ru-RU" sz="2400" b="1" dirty="0" smtClean="0"/>
              <a:t> </a:t>
            </a:r>
            <a:r>
              <a:rPr lang="ru-RU" sz="2200" dirty="0" smtClean="0"/>
              <a:t>направлен на выявление </a:t>
            </a:r>
            <a:r>
              <a:rPr lang="ru-RU" sz="2200" i="1" dirty="0" smtClean="0"/>
              <a:t>осведомлённости</a:t>
            </a:r>
            <a:r>
              <a:rPr lang="ru-RU" sz="2200" dirty="0" smtClean="0"/>
              <a:t>. Ребёнком осуществляется логический выбор на основе индуктивного мышления, имеющегося запаса знаний и представлений. Результаты тестирования данного </a:t>
            </a:r>
            <a:r>
              <a:rPr lang="ru-RU" sz="2200" dirty="0" err="1" smtClean="0"/>
              <a:t>субтеста</a:t>
            </a:r>
            <a:r>
              <a:rPr lang="ru-RU" sz="2200" dirty="0" smtClean="0"/>
              <a:t> выявляют в основном показатели </a:t>
            </a:r>
            <a:r>
              <a:rPr lang="ru-RU" sz="2200" dirty="0" smtClean="0"/>
              <a:t>среднего уровня.</a:t>
            </a:r>
            <a:endParaRPr lang="ru-RU" sz="2200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500306"/>
          <a:ext cx="9001156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ru-RU" sz="2200" b="1" dirty="0" smtClean="0"/>
              <a:t>2-й </a:t>
            </a:r>
            <a:r>
              <a:rPr lang="ru-RU" sz="2200" b="1" dirty="0" err="1" smtClean="0"/>
              <a:t>субтест</a:t>
            </a:r>
            <a:r>
              <a:rPr lang="ru-RU" sz="2200" b="1" dirty="0" smtClean="0"/>
              <a:t>  </a:t>
            </a:r>
            <a:r>
              <a:rPr lang="ru-RU" sz="2200" dirty="0" smtClean="0"/>
              <a:t>направлен на выявление  </a:t>
            </a:r>
            <a:r>
              <a:rPr lang="ru-RU" sz="2200" dirty="0" err="1" smtClean="0"/>
              <a:t>сформированности</a:t>
            </a:r>
            <a:r>
              <a:rPr lang="ru-RU" sz="2200" dirty="0" smtClean="0"/>
              <a:t> логического действия ( </a:t>
            </a:r>
            <a:r>
              <a:rPr lang="ru-RU" sz="2200" i="1" dirty="0" smtClean="0"/>
              <a:t>классификация</a:t>
            </a:r>
            <a:r>
              <a:rPr lang="ru-RU" sz="2200" dirty="0" smtClean="0"/>
              <a:t>), способности к абстрагированию. Результаты тестирования данного </a:t>
            </a:r>
            <a:r>
              <a:rPr lang="ru-RU" sz="2200" dirty="0" err="1" smtClean="0"/>
              <a:t>субтеста</a:t>
            </a:r>
            <a:r>
              <a:rPr lang="ru-RU" sz="2200" dirty="0" smtClean="0"/>
              <a:t> выявляют показатели - среднего уровня.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285992"/>
          <a:ext cx="9144000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/>
          <a:lstStyle/>
          <a:p>
            <a:r>
              <a:rPr lang="ru-RU" sz="2200" b="1" dirty="0" err="1" smtClean="0"/>
              <a:t>З-й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субтест</a:t>
            </a:r>
            <a:r>
              <a:rPr lang="ru-RU" sz="2200" b="1" dirty="0" smtClean="0"/>
              <a:t> </a:t>
            </a:r>
            <a:r>
              <a:rPr lang="ru-RU" sz="2200" dirty="0" smtClean="0"/>
              <a:t>– на </a:t>
            </a:r>
            <a:r>
              <a:rPr lang="ru-RU" sz="2200" dirty="0" err="1" smtClean="0"/>
              <a:t>сформированность</a:t>
            </a:r>
            <a:r>
              <a:rPr lang="ru-RU" sz="2200" dirty="0" smtClean="0"/>
              <a:t> логического действия </a:t>
            </a:r>
          </a:p>
          <a:p>
            <a:pPr>
              <a:buNone/>
            </a:pPr>
            <a:r>
              <a:rPr lang="ru-RU" sz="2200" i="1" dirty="0" smtClean="0"/>
              <a:t>   « умозаключение по аналогии»</a:t>
            </a:r>
            <a:r>
              <a:rPr lang="ru-RU" sz="2200" dirty="0" smtClean="0"/>
              <a:t>.Обучающийся  должен уметь устанавливать логические связи и отношения между предметами. Результаты тестирования данного </a:t>
            </a:r>
            <a:r>
              <a:rPr lang="ru-RU" sz="2200" dirty="0" err="1" smtClean="0"/>
              <a:t>субтеста</a:t>
            </a:r>
            <a:r>
              <a:rPr lang="ru-RU" sz="2200" dirty="0" smtClean="0"/>
              <a:t> выявляют показатели - среднего уровня.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285992"/>
          <a:ext cx="9144000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r>
              <a:rPr lang="ru-RU" sz="2200" b="1" dirty="0" smtClean="0"/>
              <a:t>4-й </a:t>
            </a:r>
            <a:r>
              <a:rPr lang="ru-RU" sz="2200" b="1" dirty="0" err="1" smtClean="0"/>
              <a:t>субтест</a:t>
            </a:r>
            <a:r>
              <a:rPr lang="ru-RU" sz="2200" b="1" dirty="0" smtClean="0"/>
              <a:t> </a:t>
            </a:r>
            <a:r>
              <a:rPr lang="ru-RU" sz="2200" dirty="0" smtClean="0"/>
              <a:t>направлен на выявление </a:t>
            </a:r>
            <a:r>
              <a:rPr lang="ru-RU" sz="2200" dirty="0" err="1" smtClean="0"/>
              <a:t>сформированности</a:t>
            </a:r>
            <a:r>
              <a:rPr lang="ru-RU" sz="2200" dirty="0" smtClean="0"/>
              <a:t> обобщающих понятий ( подведение двух понятий под общую категорию- </a:t>
            </a:r>
            <a:r>
              <a:rPr lang="ru-RU" sz="2200" i="1" dirty="0" smtClean="0"/>
              <a:t>обобщение</a:t>
            </a:r>
            <a:r>
              <a:rPr lang="ru-RU" sz="2200" dirty="0" smtClean="0"/>
              <a:t>). Результаты тестирования данного </a:t>
            </a:r>
            <a:r>
              <a:rPr lang="ru-RU" sz="2200" dirty="0" err="1" smtClean="0"/>
              <a:t>субтеста</a:t>
            </a:r>
            <a:r>
              <a:rPr lang="ru-RU" sz="2200" dirty="0" smtClean="0"/>
              <a:t> выявляют показатели - среднего уровня.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285992"/>
          <a:ext cx="9144000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/>
          <a:lstStyle/>
          <a:p>
            <a:r>
              <a:rPr lang="ru-RU" sz="2200" b="1" i="1" dirty="0" smtClean="0"/>
              <a:t>Самооценка. </a:t>
            </a:r>
            <a:r>
              <a:rPr lang="ru-RU" sz="2200" dirty="0" smtClean="0"/>
              <a:t>По результатам диагностики личностных особенностей, а именно самооценки, выявлена у обучающихся нормальная и завышенная самооценка , заниженной самооценки нет ни у кого.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714488"/>
          <a:ext cx="5000628" cy="30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071934" y="3786190"/>
          <a:ext cx="491492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643050"/>
            <a:ext cx="7715304" cy="150019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643866" cy="228601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 конце года планируется провести второй психодиагностический срез обучающихся.</a:t>
            </a:r>
          </a:p>
          <a:p>
            <a:endParaRPr lang="ru-RU" dirty="0"/>
          </a:p>
        </p:txBody>
      </p:sp>
      <p:pic>
        <p:nvPicPr>
          <p:cNvPr id="64514" name="Picture 2" descr="http://ds5ishim.ru/sites/default/files/kartinki/aprel/ekskurs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4819926" cy="31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395930"/>
          </a:xfrm>
        </p:spPr>
        <p:txBody>
          <a:bodyPr numCol="2">
            <a:normAutofit/>
          </a:bodyPr>
          <a:lstStyle/>
          <a:p>
            <a:r>
              <a:rPr lang="ru-RU" sz="2400" dirty="0" smtClean="0"/>
              <a:t>Для эффективности реализации проекта были сформированы две группы : группа участников (экспериментальная)  и контрольная группа с целью </a:t>
            </a:r>
            <a:r>
              <a:rPr lang="ru-RU" sz="2400" dirty="0" err="1" smtClean="0"/>
              <a:t>психолого</a:t>
            </a:r>
            <a:r>
              <a:rPr lang="ru-RU" sz="2400" dirty="0" smtClean="0"/>
              <a:t>- педагогического портрета обучающихся.</a:t>
            </a:r>
          </a:p>
          <a:p>
            <a:r>
              <a:rPr lang="ru-RU" sz="2400" dirty="0" smtClean="0"/>
              <a:t> В </a:t>
            </a:r>
            <a:r>
              <a:rPr lang="ru-RU" sz="2400" dirty="0" err="1" smtClean="0"/>
              <a:t>психолого</a:t>
            </a:r>
            <a:r>
              <a:rPr lang="ru-RU" sz="2400" dirty="0" smtClean="0"/>
              <a:t> - педагогической  диагностике участвовали 10 девочек и 14 мальчиков: по 12 участников в обеих группах. Все дети приблизительно одного возраста 9- 10 лет. </a:t>
            </a:r>
          </a:p>
          <a:p>
            <a:r>
              <a:rPr lang="ru-RU" sz="2400" dirty="0" smtClean="0"/>
              <a:t>Было запланировано провести психодиагностические срезы участников  – 2 раза в год: в начале учебного 2017-18 года и в конце.</a:t>
            </a:r>
          </a:p>
          <a:p>
            <a:endParaRPr lang="ru-RU" sz="2400" dirty="0"/>
          </a:p>
        </p:txBody>
      </p:sp>
      <p:pic>
        <p:nvPicPr>
          <p:cNvPr id="1026" name="Picture 2" descr="https://innovativespeaking.files.wordpress.com/2015/03/6520537-group-of-school-kids-vector-illustration-stock-vector-school-clipart-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3714752"/>
            <a:ext cx="350450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321471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В начале года была проведена психологическая диагностика участников по следующим параметрам: показатели </a:t>
            </a:r>
            <a:r>
              <a:rPr lang="ru-RU" i="1" dirty="0" smtClean="0"/>
              <a:t>развития памяти</a:t>
            </a:r>
            <a:r>
              <a:rPr lang="ru-RU" dirty="0" smtClean="0"/>
              <a:t>, </a:t>
            </a:r>
            <a:r>
              <a:rPr lang="ru-RU" i="1" dirty="0" smtClean="0"/>
              <a:t>мышления</a:t>
            </a:r>
            <a:r>
              <a:rPr lang="ru-RU" dirty="0" smtClean="0"/>
              <a:t> и </a:t>
            </a:r>
            <a:r>
              <a:rPr lang="ru-RU" i="1" dirty="0" smtClean="0"/>
              <a:t>личностных особенностей</a:t>
            </a:r>
            <a:r>
              <a:rPr lang="ru-RU" dirty="0" smtClean="0"/>
              <a:t>, а именно самооценки.</a:t>
            </a:r>
          </a:p>
          <a:p>
            <a:r>
              <a:rPr lang="ru-RU" dirty="0" smtClean="0"/>
              <a:t> В целом результаты диагностики двух групп равнозначны по следующим показателям. А именно:</a:t>
            </a:r>
          </a:p>
          <a:p>
            <a:endParaRPr lang="ru-RU" dirty="0"/>
          </a:p>
        </p:txBody>
      </p:sp>
      <p:pic>
        <p:nvPicPr>
          <p:cNvPr id="52238" name="Picture 14" descr="https://www.gigbi.com/blog/wp-content/uploads/2016/06/4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26" y="3383523"/>
            <a:ext cx="5214974" cy="347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 numCol="2"/>
          <a:lstStyle/>
          <a:p>
            <a:r>
              <a:rPr lang="ru-RU" sz="2400" b="1" dirty="0" smtClean="0"/>
              <a:t>Память.</a:t>
            </a:r>
            <a:r>
              <a:rPr lang="ru-RU" sz="2400" dirty="0" smtClean="0"/>
              <a:t> Показатели развития памяти по результатам диагностик - в пределах среднего уровня.</a:t>
            </a:r>
          </a:p>
          <a:p>
            <a:r>
              <a:rPr lang="ru-RU" sz="2400" dirty="0" smtClean="0"/>
              <a:t>Диагностировался  </a:t>
            </a:r>
            <a:r>
              <a:rPr lang="ru-RU" sz="2400" i="1" dirty="0" smtClean="0"/>
              <a:t>объём  слуховой вербальной памяти</a:t>
            </a:r>
            <a:r>
              <a:rPr lang="ru-RU" sz="2400" dirty="0" smtClean="0"/>
              <a:t>  и динамики запоминания. По методике «10 слов» путём механического запоминания, определялся </a:t>
            </a:r>
            <a:r>
              <a:rPr lang="ru-RU" sz="2400" i="1" dirty="0" smtClean="0"/>
              <a:t>объём кратковременной и долговременной  памяти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57346" name="Picture 2" descr="http://al-taiclub.com/images/reading-kid-clipart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4357718" cy="5531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Результаты диагностики объёма кратковременной памяти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001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Результаты диагностики объёма долговременной памяти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88"/>
          <a:ext cx="9144000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86800" cy="54673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Результат диагностики </a:t>
            </a:r>
            <a:r>
              <a:rPr lang="ru-RU" sz="3200" i="1" dirty="0" smtClean="0"/>
              <a:t>зрительной образной памяти</a:t>
            </a:r>
            <a:r>
              <a:rPr lang="ru-RU" sz="3200" dirty="0" smtClean="0"/>
              <a:t> </a:t>
            </a:r>
            <a:r>
              <a:rPr lang="ru-RU" dirty="0" smtClean="0"/>
              <a:t>в пределах </a:t>
            </a:r>
            <a:r>
              <a:rPr lang="ru-RU" i="1" dirty="0" smtClean="0"/>
              <a:t>среднего уровня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 numCol="1"/>
          <a:lstStyle/>
          <a:p>
            <a:r>
              <a:rPr lang="ru-RU" sz="2500" b="1" i="1" dirty="0" smtClean="0">
                <a:cs typeface="Arial" pitchFamily="34" charset="0"/>
              </a:rPr>
              <a:t>Мышление.</a:t>
            </a:r>
            <a:r>
              <a:rPr lang="ru-RU" sz="2500" dirty="0" smtClean="0">
                <a:cs typeface="Arial" pitchFamily="34" charset="0"/>
              </a:rPr>
              <a:t> Данную категорию характеризует в основном  </a:t>
            </a:r>
            <a:r>
              <a:rPr lang="ru-RU" sz="2500" i="1" dirty="0" smtClean="0">
                <a:cs typeface="Arial" pitchFamily="34" charset="0"/>
              </a:rPr>
              <a:t>средний  уровень </a:t>
            </a:r>
            <a:r>
              <a:rPr lang="ru-RU" sz="2500" dirty="0" err="1" smtClean="0">
                <a:cs typeface="Arial" pitchFamily="34" charset="0"/>
              </a:rPr>
              <a:t>сформированности</a:t>
            </a:r>
            <a:r>
              <a:rPr lang="ru-RU" sz="2500" dirty="0" smtClean="0">
                <a:cs typeface="Arial" pitchFamily="34" charset="0"/>
              </a:rPr>
              <a:t> мышления по нескольким показателям, но некоторые участники показали результаты </a:t>
            </a:r>
            <a:r>
              <a:rPr lang="ru-RU" sz="2500" i="1" dirty="0" smtClean="0">
                <a:cs typeface="Arial" pitchFamily="34" charset="0"/>
              </a:rPr>
              <a:t>выше среднего</a:t>
            </a:r>
            <a:r>
              <a:rPr lang="ru-RU" sz="2500" dirty="0" smtClean="0">
                <a:cs typeface="Arial" pitchFamily="34" charset="0"/>
              </a:rPr>
              <a:t> ( 80- 90 %).</a:t>
            </a:r>
          </a:p>
          <a:p>
            <a:endParaRPr lang="ru-RU" dirty="0"/>
          </a:p>
        </p:txBody>
      </p:sp>
      <p:pic>
        <p:nvPicPr>
          <p:cNvPr id="59394" name="Picture 2" descr="https://image.jimcdn.com/app/cms/image/transf/dimension=640x10000:format=png/path/s9a5e852a86393def/image/i3fd1c8ef56e1eb14/version/1471276707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273641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ru-RU" i="1" dirty="0" smtClean="0"/>
              <a:t>По методики « Повороты фигур»</a:t>
            </a:r>
            <a:r>
              <a:rPr lang="ru-RU" dirty="0" smtClean="0"/>
              <a:t> - диагностируется способность ребёнка мысленно оперировать наглядными объектами, умение планировать свои действия – результаты  тестирования – уровень ниже среднего.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534</Words>
  <Application>Microsoft Office PowerPoint</Application>
  <PresentationFormat>Экран (4:3)</PresentationFormat>
  <Paragraphs>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Результаты психодиагностического среза</vt:lpstr>
      <vt:lpstr>Слайд 2</vt:lpstr>
      <vt:lpstr>Слайд 3</vt:lpstr>
      <vt:lpstr>Слайд 4</vt:lpstr>
      <vt:lpstr>Результаты диагностики объёма кратковременной памяти</vt:lpstr>
      <vt:lpstr>Результаты диагностики объёма долговременной памяти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2017-12-14T17:22:44Z</dcterms:created>
  <dcterms:modified xsi:type="dcterms:W3CDTF">2017-12-18T18:37:23Z</dcterms:modified>
</cp:coreProperties>
</file>