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4" r:id="rId3"/>
    <p:sldId id="305" r:id="rId4"/>
    <p:sldId id="306" r:id="rId5"/>
    <p:sldId id="279" r:id="rId6"/>
    <p:sldId id="307" r:id="rId7"/>
    <p:sldId id="308" r:id="rId8"/>
    <p:sldId id="287" r:id="rId9"/>
    <p:sldId id="288" r:id="rId10"/>
    <p:sldId id="289" r:id="rId11"/>
    <p:sldId id="291" r:id="rId12"/>
    <p:sldId id="311" r:id="rId13"/>
    <p:sldId id="310" r:id="rId14"/>
    <p:sldId id="313" r:id="rId15"/>
    <p:sldId id="292" r:id="rId16"/>
    <p:sldId id="312" r:id="rId17"/>
    <p:sldId id="314" r:id="rId18"/>
    <p:sldId id="290" r:id="rId19"/>
    <p:sldId id="315" r:id="rId20"/>
    <p:sldId id="301" r:id="rId21"/>
    <p:sldId id="303" r:id="rId22"/>
    <p:sldId id="302" r:id="rId2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AEDF-72EC-4DF6-A108-CF6F364D250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782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Цель проекта: Обеспечение к 2020 году охвата не менее 70 - 75% детей в возрасте от 5 до 18 лет качественными дополнительными общеобразовательными программами</a:t>
            </a:r>
          </a:p>
          <a:p>
            <a:r>
              <a:rPr lang="ru-RU" dirty="0" smtClean="0"/>
              <a:t>Результатами реализации проекта должны стать:</a:t>
            </a:r>
          </a:p>
          <a:p>
            <a:endParaRPr lang="ru-RU" dirty="0" smtClean="0"/>
          </a:p>
          <a:p>
            <a:pPr marL="228600" indent="-228600">
              <a:buAutoNum type="arabicParenR"/>
            </a:pPr>
            <a:r>
              <a:rPr lang="ru-RU" dirty="0" smtClean="0"/>
              <a:t>Новая</a:t>
            </a:r>
            <a:r>
              <a:rPr lang="ru-RU" baseline="0" dirty="0" smtClean="0"/>
              <a:t> система дополнительного образования детей:</a:t>
            </a:r>
          </a:p>
          <a:p>
            <a:pPr marL="0" indent="0">
              <a:buNone/>
            </a:pPr>
            <a:r>
              <a:rPr lang="ru-RU" dirty="0" smtClean="0"/>
              <a:t>  Федеральный модельный центр дополнительного образования детей, обеспечивающий общую координацию развития системы дополнительного образования детей, разработку, распространение и внедрение лучших практик в области методологии и содержания образовательных программ, в том числе за счет совместной работы с предприятиями реального сектора, мониторинга и анализа региональных систем (создан на базе подведомственной организации </a:t>
            </a:r>
            <a:r>
              <a:rPr lang="ru-RU" dirty="0" err="1" smtClean="0"/>
              <a:t>Минобрнауки</a:t>
            </a:r>
            <a:r>
              <a:rPr lang="ru-RU" dirty="0" smtClean="0"/>
              <a:t> России – Фонд новых форм развития образования); </a:t>
            </a:r>
          </a:p>
          <a:p>
            <a:endParaRPr lang="ru-RU" dirty="0" smtClean="0"/>
          </a:p>
          <a:p>
            <a:r>
              <a:rPr lang="ru-RU" dirty="0" smtClean="0"/>
              <a:t>Региональные системы дополнительного образования детей </a:t>
            </a:r>
            <a:r>
              <a:rPr lang="ru-RU" dirty="0" err="1" smtClean="0"/>
              <a:t>д.б</a:t>
            </a:r>
            <a:r>
              <a:rPr lang="ru-RU" dirty="0" smtClean="0"/>
              <a:t> .модернизированы, иметь сложную </a:t>
            </a:r>
            <a:r>
              <a:rPr lang="ru-RU" dirty="0" err="1" smtClean="0"/>
              <a:t>разноуровневую</a:t>
            </a:r>
            <a:r>
              <a:rPr lang="ru-RU" dirty="0" smtClean="0"/>
              <a:t> структуру сети и включать в себя: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Модельные центры в субъектах Российской Федерации формируются на базе ведущих образовательных организаций и являются "ядром" региональных систем дополнительного образования детей. Наряду с распространением лучших практик модельные центры оказывают консультационную, организационную и информационную поддержку участникам системы дополнительного образования, в первую очередь организациям, реализующим дополнительные общеразвивающие программы для детей, по вопросам организации их деятельности и эффективного использования ресурсов. Модельные центры реализуют программы сотрудничества между различными организациями, координируют качественное развитие существующих организаций дополнительного образования детей; проводят мониторинг, анализ и распространение лучших практик и осуществляющие свою деятельность на основе взаимодействия с федеральным модельным центром и муниципальными (опорными) центрами. Модельный центр обеспечивает развитие педагогических и управленческих кадров системы дополнительного образования детей через реализацию модульных программ повышения квалификации и профессиональной переподготовки, </a:t>
            </a:r>
            <a:r>
              <a:rPr lang="ru-RU" dirty="0" err="1" smtClean="0"/>
              <a:t>тьюторское</a:t>
            </a:r>
            <a:r>
              <a:rPr lang="ru-RU" dirty="0" smtClean="0"/>
              <a:t> сопровождение детей и педагогов, организацию стажировок педагогических и управленческих кадров ; </a:t>
            </a:r>
          </a:p>
          <a:p>
            <a:pPr marL="0" indent="0">
              <a:buFontTx/>
              <a:buNone/>
            </a:pPr>
            <a:endParaRPr lang="ru-RU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муниципальные (опорные) центры дополнительного образования (ведущие образовательные организации муниципалитетов), обеспечивают реализацию современных дополнительных общеобразовательных программ, а также осуществляют внедрение новых практик дополнительного образования в деятельность муниципальных образовательных организаций, координируют информирование семей и вовлечение детей в систему дополнительного образования; взаимодействуют с региональным модельным центром, а также образовательными организациями, реализуют </a:t>
            </a:r>
            <a:r>
              <a:rPr lang="ru-RU" dirty="0" err="1" smtClean="0"/>
              <a:t>разноуровневые</a:t>
            </a:r>
            <a:r>
              <a:rPr lang="ru-RU" dirty="0" smtClean="0"/>
              <a:t> дополнительные общеобразовательные программы 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организации, участвующие в дополнительном образовании детей: образовательные организации разных типов, организации спорта, культуры, научные организации, общественные организации и организации реального сектора экономики, реализующие дополнительные общеразвивающие программы для детей или участвующие в их реализации, в том числе с использованием механизмов сетевого взаимодействия.  При реализации дополнительных общеразвивающих программ активно используются сетевое взаимодействие, в том числе с применением дистанционных технологий и электронного обучения, предоставляющих доступ к образовательным программам, инфраструктуре, педагогам и средствам обучения и воспитания для детей вне зависимости от их места проживания. Разработаны и внедрены типовые модели организации при реализации дополнительных общеобразовательных программ сетевого  взаимодействия общеобразовательных организаций, организаций дополнительного образования, образовательных организаций высшего образования, профессиональных образовательных организаций и предприятий, в том числе в части организации получения детьми навыков проектной, исследовательской и творческой деятельности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Функционирование во всех субъектах Российской Федерации </a:t>
            </a:r>
            <a:r>
              <a:rPr lang="ru-RU" b="1" dirty="0" smtClean="0"/>
              <a:t>региональных систем дополнительного образования детей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dirty="0" smtClean="0"/>
              <a:t>на основе лучших практик должны обеспечить реализацию современных, вариативных и востребованных дополнительных общеобразовательных программ различных направленностей. Региональные системы дополнительного образования основываются на</a:t>
            </a:r>
            <a:r>
              <a:rPr lang="ru-RU" baseline="0" dirty="0" smtClean="0"/>
              <a:t> использовании сетевого механизма и</a:t>
            </a:r>
            <a:r>
              <a:rPr lang="ru-RU" dirty="0" smtClean="0"/>
              <a:t> вовлечении организаций разных типов, в том числе профессиональных образовательных организаций и образовательных организаций высшего образования, а также организаций спорта, культуры, научных организаций, общественных и организаций реального сектора экономики.</a:t>
            </a:r>
            <a:r>
              <a:rPr lang="ru-RU" baseline="0" dirty="0" smtClean="0"/>
              <a:t> При реализации дополнительных общеразвивающих программ активно используются сетевое взаимодействие, в том числе с применением дистанционных технологий и электронного обучения, предоставляющих доступ к образовательным программам, инфраструктуре, педагогам и средствам обучения и воспитания для детей вне зависимости от их места проживания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2) Функционирование общедоступного федерального навигатора (информационный портал,  с региональными и муниципальными сегментами), позволяющий семьям выбирать дополнительные </a:t>
            </a:r>
            <a:r>
              <a:rPr lang="ru-RU" dirty="0" err="1" smtClean="0"/>
              <a:t>общеообразовательные</a:t>
            </a:r>
            <a:r>
              <a:rPr lang="ru-RU" dirty="0" smtClean="0"/>
              <a:t> программы, соответствующие запросам, уровню подготовки и способностям детей с различными образовательными потребностями и возможностями (в том числе находящимися в трудной жизненной ситуации), обеспечивающий возможность проектирования индивидуальных образовательных траекторий ребенка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EE62-18C3-42BD-AA31-5A7DF040A33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998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xmlns="" val="305520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yarcdo-prior.edu.yar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937481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529026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1600" y="3732830"/>
            <a:ext cx="7656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ru-RU" sz="4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одительское собрание</a:t>
            </a:r>
            <a:endParaRPr lang="ru-RU" sz="4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14202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23294" y="1894971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7584" t="5434" r="68583" b="66013"/>
          <a:stretch/>
        </p:blipFill>
        <p:spPr>
          <a:xfrm>
            <a:off x="1051937" y="3068960"/>
            <a:ext cx="7884478" cy="35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14202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91975" y="2056489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815" y="3207555"/>
            <a:ext cx="762559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5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41712" y="2743777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636912"/>
            <a:ext cx="1090882" cy="10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1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2774" y="1932398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889076"/>
            <a:ext cx="1090882" cy="1090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3869" t="18335" r="12124" b="16332"/>
          <a:stretch/>
        </p:blipFill>
        <p:spPr>
          <a:xfrm>
            <a:off x="1314737" y="2919553"/>
            <a:ext cx="6919840" cy="39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8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3068960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068960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89622" y="1789661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867467"/>
            <a:ext cx="1196413" cy="11964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1787" t="8073" r="32792" b="4739"/>
          <a:stretch/>
        </p:blipFill>
        <p:spPr>
          <a:xfrm>
            <a:off x="1640078" y="2931333"/>
            <a:ext cx="2811785" cy="3893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2482" t="7271" r="33280" b="50590"/>
          <a:stretch/>
        </p:blipFill>
        <p:spPr>
          <a:xfrm>
            <a:off x="4934056" y="3284984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35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4107" t="30387" r="51786" b="8184"/>
          <a:stretch/>
        </p:blipFill>
        <p:spPr>
          <a:xfrm>
            <a:off x="4864645" y="620688"/>
            <a:ext cx="4205620" cy="6028055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6"/>
          <a:srcRect l="41109" t="17426" r="42179" b="37529"/>
          <a:stretch/>
        </p:blipFill>
        <p:spPr>
          <a:xfrm>
            <a:off x="1426109" y="1732676"/>
            <a:ext cx="3024336" cy="45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7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801399"/>
            <a:ext cx="8892480" cy="204671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приоритетного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Доступное дополнительное образование для детей»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Ярославской области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проект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«Образование»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(«Успех каждого ребенка»)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128772" y="4893691"/>
            <a:ext cx="4800600" cy="9544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27784" y="476672"/>
            <a:ext cx="3672408" cy="3936867"/>
            <a:chOff x="0" y="161391"/>
            <a:chExt cx="1051493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83569"/>
              <a:ext cx="1051493" cy="65719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231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142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3" t="9734" r="26387" b="61064"/>
          <a:stretch/>
        </p:blipFill>
        <p:spPr>
          <a:xfrm>
            <a:off x="1259632" y="948653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368753"/>
            <a:ext cx="1512168" cy="232062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31.12.2019 в случае выбора программы до 30.11.2019 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01.09.2019 по 31.12.2019.</a:t>
            </a:r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8215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1"/>
            <a:ext cx="7848872" cy="125138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центром </a:t>
            </a:r>
            <a:r>
              <a:rPr lang="ru-RU" b="1" dirty="0" smtClean="0">
                <a:solidFill>
                  <a:srgbClr val="0070C0"/>
                </a:solidFill>
              </a:rPr>
              <a:t>Ярославского муниципального района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02589601"/>
              </p:ext>
            </p:extLst>
          </p:nvPr>
        </p:nvGraphicFramePr>
        <p:xfrm>
          <a:off x="1187624" y="1412776"/>
          <a:ext cx="7956376" cy="146896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56376"/>
              </a:tblGrid>
              <a:tr h="4896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МОУ</a:t>
                      </a:r>
                      <a:r>
                        <a:rPr lang="ru-RU" sz="2000" kern="1200" baseline="0" dirty="0" smtClean="0">
                          <a:effectLst/>
                        </a:rPr>
                        <a:t> ДО Центр внешкольной работы «Приоритет»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Директор – Захарова</a:t>
                      </a:r>
                      <a:r>
                        <a:rPr lang="ru-RU" sz="1800" kern="1200" baseline="0" dirty="0" smtClean="0">
                          <a:effectLst/>
                        </a:rPr>
                        <a:t> Светлана Анатольевна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150046,</a:t>
                      </a:r>
                      <a:r>
                        <a:rPr lang="ru-RU" sz="1800" kern="1200" baseline="0" dirty="0" smtClean="0">
                          <a:effectLst/>
                        </a:rPr>
                        <a:t> г. Ярославль, ул. Нефтяников, д. 30, корпус 2</a:t>
                      </a:r>
                      <a:endParaRPr lang="en-US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Телефон: 8(4852) 47-30-31</a:t>
                      </a:r>
                      <a:endParaRPr lang="en-US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effectLst/>
                        </a:rPr>
                        <a:t>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en-US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Электронная почта: </a:t>
                      </a:r>
                      <a:r>
                        <a:rPr lang="en-US" sz="1800" u="none" strike="noStrike" kern="1200" dirty="0" err="1" smtClean="0">
                          <a:effectLst/>
                        </a:rPr>
                        <a:t>prioritet</a:t>
                      </a:r>
                      <a:r>
                        <a:rPr lang="ru-RU" sz="1800" u="none" strike="noStrike" kern="1200" dirty="0" smtClean="0">
                          <a:effectLst/>
                        </a:rPr>
                        <a:t>.</a:t>
                      </a:r>
                      <a:r>
                        <a:rPr lang="en-US" sz="1800" u="none" strike="noStrike" kern="1200" dirty="0" err="1" smtClean="0">
                          <a:effectLst/>
                        </a:rPr>
                        <a:t>yar@yandex</a:t>
                      </a:r>
                      <a:r>
                        <a:rPr lang="ru-RU" sz="1800" u="none" strike="noStrike" kern="1200" dirty="0" smtClean="0">
                          <a:effectLst/>
                        </a:rPr>
                        <a:t>.</a:t>
                      </a:r>
                      <a:r>
                        <a:rPr lang="en-US" sz="1800" u="none" strike="noStrike" kern="1200" dirty="0" err="1" smtClean="0">
                          <a:effectLst/>
                        </a:rPr>
                        <a:t>ru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Сайт:</a:t>
                      </a:r>
                      <a:r>
                        <a:rPr lang="ru-RU" sz="1800" kern="1200" smtClean="0">
                          <a:effectLst/>
                        </a:rPr>
                        <a:t> </a:t>
                      </a:r>
                      <a:r>
                        <a:rPr lang="ru-RU" sz="1800" u="none" strike="noStrike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http://yarcdo-prior.edu.yar.ru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</a:txBody>
                  <a:tcPr marL="55010" marR="55010" marT="0" marB="0"/>
                </a:tc>
              </a:tr>
              <a:tr h="4896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</a:txBody>
                  <a:tcPr marL="55010" marR="55010" marT="0" marB="0"/>
                </a:tc>
              </a:tr>
              <a:tr h="4896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80001"/>
            <a:ext cx="3728882" cy="49872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Федеральный проект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431" y="620688"/>
            <a:ext cx="3251829" cy="19091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204864"/>
            <a:ext cx="4266473" cy="43924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/>
              <a:t>Обеспечение к 2024 году для детей в возрасте от 5 до 18 лет доступных и качественных условий для воспитания гармонично развитой и социально ответственной личности путем увеличения охвата детей дополнительным образованием до 80 %, обновления содержания и методов дополнительного образования детей, развития кадрового потенциала и модернизации инфраструктуры системы дополнительного образования детей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80001"/>
            <a:ext cx="973921" cy="1015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65981"/>
            <a:ext cx="2808312" cy="18218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257" t="15208" r="2150" b="17015"/>
          <a:stretch/>
        </p:blipFill>
        <p:spPr>
          <a:xfrm>
            <a:off x="1088612" y="2852936"/>
            <a:ext cx="3699412" cy="24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7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ИОРИТЕТНЫЙ ПРОЕКТ «ДОСТУПНОЕ ДОПОЛНИТЕЛЬНОЕ ОБРАЗОВАНИЕ ДЛЯ ДЕТЕЙ»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440" b="3428"/>
          <a:stretch/>
        </p:blipFill>
        <p:spPr bwMode="auto">
          <a:xfrm>
            <a:off x="1065610" y="180001"/>
            <a:ext cx="8042894" cy="58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0001"/>
            <a:ext cx="973921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04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01" t="4009" r="21694" b="35613"/>
          <a:stretch/>
        </p:blipFill>
        <p:spPr>
          <a:xfrm>
            <a:off x="1259632" y="1484784"/>
            <a:ext cx="7440826" cy="446449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59605" y="14232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сегмент общедоступного Портала персонифицированного дополнительного образования 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098550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087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672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67003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2040" y="501317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48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4182</TotalTime>
  <Words>1017</Words>
  <Application>Microsoft Office PowerPoint</Application>
  <PresentationFormat>Экран (4:3)</PresentationFormat>
  <Paragraphs>124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Тема1</vt:lpstr>
      <vt:lpstr>Ярославская область</vt:lpstr>
      <vt:lpstr>Слайд 2</vt:lpstr>
      <vt:lpstr>Федеральный проект </vt:lpstr>
      <vt:lpstr>Слайд 4</vt:lpstr>
      <vt:lpstr>Региональный сегмент общедоступного Портала персонифицированного дополнительного образования </vt:lpstr>
      <vt:lpstr>Какие организации можно посещать с использованием сертификата?</vt:lpstr>
      <vt:lpstr>Механизм персонифицированного финансирования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Личный кабинет ребенка</vt:lpstr>
      <vt:lpstr>Личный кабинет ребенка</vt:lpstr>
      <vt:lpstr>Контакты с муниципальным опорным центром Ярославского муниципального района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user</cp:lastModifiedBy>
  <cp:revision>93</cp:revision>
  <cp:lastPrinted>2018-11-27T09:31:24Z</cp:lastPrinted>
  <dcterms:created xsi:type="dcterms:W3CDTF">2017-10-16T07:43:36Z</dcterms:created>
  <dcterms:modified xsi:type="dcterms:W3CDTF">2019-03-05T11:37:57Z</dcterms:modified>
</cp:coreProperties>
</file>